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91" r:id="rId3"/>
    <p:sldId id="596" r:id="rId4"/>
    <p:sldId id="597" r:id="rId6"/>
    <p:sldId id="582" r:id="rId7"/>
    <p:sldId id="584" r:id="rId8"/>
    <p:sldId id="598" r:id="rId9"/>
    <p:sldId id="599" r:id="rId10"/>
    <p:sldId id="600" r:id="rId11"/>
    <p:sldId id="615" r:id="rId12"/>
    <p:sldId id="602" r:id="rId13"/>
    <p:sldId id="605" r:id="rId14"/>
    <p:sldId id="607" r:id="rId15"/>
    <p:sldId id="617" r:id="rId16"/>
    <p:sldId id="616" r:id="rId17"/>
    <p:sldId id="260" r:id="rId18"/>
    <p:sldId id="610" r:id="rId19"/>
    <p:sldId id="257" r:id="rId20"/>
    <p:sldId id="587" r:id="rId21"/>
    <p:sldId id="586" r:id="rId22"/>
    <p:sldId id="588" r:id="rId23"/>
    <p:sldId id="589" r:id="rId24"/>
    <p:sldId id="590" r:id="rId25"/>
    <p:sldId id="593" r:id="rId26"/>
    <p:sldId id="591" r:id="rId27"/>
    <p:sldId id="262" r:id="rId28"/>
    <p:sldId id="592" r:id="rId29"/>
    <p:sldId id="634" r:id="rId30"/>
    <p:sldId id="61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9933"/>
    <a:srgbClr val="FF00FF"/>
    <a:srgbClr val="FF0066"/>
    <a:srgbClr val="FF6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0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image" Target="../media/image25.wmf"/><Relationship Id="rId7" Type="http://schemas.openxmlformats.org/officeDocument/2006/relationships/image" Target="../media/image24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CEEB2-F3D1-4C8F-8772-9DFD6977C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62721-9857-4CBA-AC07-640D0D50650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62721-9857-4CBA-AC07-640D0D5065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62721-9857-4CBA-AC07-640D0D5065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F530C-9CEF-4339-AAF9-E0B465FD3F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AFAF-5081-4B20-9204-344865193B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0" descr="bj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4101"/>
            <a:ext cx="12192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oup 20"/>
          <p:cNvGrpSpPr/>
          <p:nvPr userDrawn="1"/>
        </p:nvGrpSpPr>
        <p:grpSpPr bwMode="auto">
          <a:xfrm>
            <a:off x="9074151" y="6415089"/>
            <a:ext cx="264583" cy="327025"/>
            <a:chOff x="3492" y="3902"/>
            <a:chExt cx="155" cy="257"/>
          </a:xfrm>
        </p:grpSpPr>
        <p:sp>
          <p:nvSpPr>
            <p:cNvPr id="462869" name="AutoShape 21">
              <a:hlinkClick r:id="" action="ppaction://hlinkshowjump?jump=lastslide"/>
            </p:cNvPr>
            <p:cNvSpPr>
              <a:spLocks noChangeArrowheads="1"/>
            </p:cNvSpPr>
            <p:nvPr userDrawn="1"/>
          </p:nvSpPr>
          <p:spPr bwMode="auto">
            <a:xfrm rot="5400000">
              <a:off x="3441" y="3953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1800"/>
            </a:p>
          </p:txBody>
        </p:sp>
        <p:sp>
          <p:nvSpPr>
            <p:cNvPr id="1037" name="Line 22">
              <a:hlinkClick r:id="" action="ppaction://hlinkshowjump?jump=lastslide"/>
            </p:cNvPr>
            <p:cNvSpPr>
              <a:spLocks noChangeShapeType="1"/>
            </p:cNvSpPr>
            <p:nvPr userDrawn="1"/>
          </p:nvSpPr>
          <p:spPr bwMode="auto">
            <a:xfrm>
              <a:off x="3647" y="3923"/>
              <a:ext cx="0" cy="203"/>
            </a:xfrm>
            <a:prstGeom prst="line">
              <a:avLst/>
            </a:prstGeom>
            <a:noFill/>
            <a:ln w="28575">
              <a:solidFill>
                <a:srgbClr val="ACEAFE"/>
              </a:solidFill>
              <a:round/>
            </a:ln>
            <a:effectLst>
              <a:prstShdw prst="shdw17" dist="17961" dir="2700000">
                <a:srgbClr val="678C98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462871" name="AutoShape 23">
            <a:hlinkClick r:id="" action="ppaction://hlinkshowjump?jump=nextslide"/>
          </p:cNvPr>
          <p:cNvSpPr>
            <a:spLocks noChangeArrowheads="1"/>
          </p:cNvSpPr>
          <p:nvPr userDrawn="1"/>
        </p:nvSpPr>
        <p:spPr bwMode="auto">
          <a:xfrm rot="5400000">
            <a:off x="10016597" y="6446310"/>
            <a:ext cx="327025" cy="26458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1800"/>
          </a:p>
        </p:txBody>
      </p:sp>
      <p:sp>
        <p:nvSpPr>
          <p:cNvPr id="462872" name="AutoShape 24">
            <a:hlinkClick r:id="" action="ppaction://hlinkshowjump?jump=previousslide"/>
          </p:cNvPr>
          <p:cNvSpPr>
            <a:spLocks noChangeArrowheads="1"/>
          </p:cNvSpPr>
          <p:nvPr userDrawn="1"/>
        </p:nvSpPr>
        <p:spPr bwMode="auto">
          <a:xfrm rot="16200000">
            <a:off x="10746846" y="6446309"/>
            <a:ext cx="327025" cy="26458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1800"/>
          </a:p>
        </p:txBody>
      </p:sp>
      <p:grpSp>
        <p:nvGrpSpPr>
          <p:cNvPr id="1030" name="Group 25"/>
          <p:cNvGrpSpPr/>
          <p:nvPr userDrawn="1"/>
        </p:nvGrpSpPr>
        <p:grpSpPr bwMode="auto">
          <a:xfrm>
            <a:off x="11688233" y="6415089"/>
            <a:ext cx="264584" cy="327025"/>
            <a:chOff x="4558" y="3875"/>
            <a:chExt cx="155" cy="257"/>
          </a:xfrm>
        </p:grpSpPr>
        <p:sp>
          <p:nvSpPr>
            <p:cNvPr id="462874" name="AutoShape 26">
              <a:hlinkClick r:id="" action="ppaction://hlinkshowjump?jump=firstslide"/>
            </p:cNvPr>
            <p:cNvSpPr>
              <a:spLocks noChangeArrowheads="1"/>
            </p:cNvSpPr>
            <p:nvPr userDrawn="1"/>
          </p:nvSpPr>
          <p:spPr bwMode="auto">
            <a:xfrm rot="16200000">
              <a:off x="4507" y="3926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1800"/>
            </a:p>
          </p:txBody>
        </p:sp>
        <p:sp>
          <p:nvSpPr>
            <p:cNvPr id="1035" name="Line 27"/>
            <p:cNvSpPr>
              <a:spLocks noChangeShapeType="1"/>
            </p:cNvSpPr>
            <p:nvPr userDrawn="1"/>
          </p:nvSpPr>
          <p:spPr bwMode="auto">
            <a:xfrm>
              <a:off x="4558" y="3896"/>
              <a:ext cx="0" cy="203"/>
            </a:xfrm>
            <a:prstGeom prst="line">
              <a:avLst/>
            </a:prstGeom>
            <a:noFill/>
            <a:ln w="28575">
              <a:solidFill>
                <a:srgbClr val="ACEAFE"/>
              </a:solidFill>
              <a:round/>
            </a:ln>
            <a:effectLst>
              <a:prstShdw prst="shdw17" dist="17961" dir="2700000">
                <a:srgbClr val="678C98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pic>
        <p:nvPicPr>
          <p:cNvPr id="1031" name="Picture 37" descr="bj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33"/>
          <p:cNvSpPr>
            <a:spLocks noChangeArrowheads="1"/>
          </p:cNvSpPr>
          <p:nvPr userDrawn="1"/>
        </p:nvSpPr>
        <p:spPr bwMode="auto">
          <a:xfrm>
            <a:off x="0" y="911226"/>
            <a:ext cx="12192000" cy="73025"/>
          </a:xfrm>
          <a:prstGeom prst="rect">
            <a:avLst/>
          </a:prstGeom>
          <a:gradFill rotWithShape="1">
            <a:gsLst>
              <a:gs pos="0">
                <a:srgbClr val="FF33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33" name="Rectangle 34"/>
          <p:cNvSpPr>
            <a:spLocks noChangeArrowheads="1"/>
          </p:cNvSpPr>
          <p:nvPr userDrawn="1"/>
        </p:nvSpPr>
        <p:spPr bwMode="auto">
          <a:xfrm>
            <a:off x="0" y="6173789"/>
            <a:ext cx="12192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4.wmf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20.wmf"/><Relationship Id="rId7" Type="http://schemas.openxmlformats.org/officeDocument/2006/relationships/oleObject" Target="../embeddings/oleObject11.bin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9.bin"/><Relationship Id="rId3" Type="http://schemas.openxmlformats.org/officeDocument/2006/relationships/oleObject" Target="../embeddings/oleObject8.bin"/><Relationship Id="rId24" Type="http://schemas.openxmlformats.org/officeDocument/2006/relationships/vmlDrawing" Target="../drawings/vmlDrawing3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6.wmf"/><Relationship Id="rId21" Type="http://schemas.openxmlformats.org/officeDocument/2006/relationships/oleObject" Target="../embeddings/oleObject19.bin"/><Relationship Id="rId20" Type="http://schemas.openxmlformats.org/officeDocument/2006/relationships/image" Target="../media/image25.wmf"/><Relationship Id="rId2" Type="http://schemas.openxmlformats.org/officeDocument/2006/relationships/image" Target="../media/image14.wmf"/><Relationship Id="rId19" Type="http://schemas.openxmlformats.org/officeDocument/2006/relationships/oleObject" Target="../embeddings/oleObject18.bin"/><Relationship Id="rId18" Type="http://schemas.openxmlformats.org/officeDocument/2006/relationships/oleObject" Target="../embeddings/oleObject17.bin"/><Relationship Id="rId17" Type="http://schemas.openxmlformats.org/officeDocument/2006/relationships/oleObject" Target="../embeddings/oleObject16.bin"/><Relationship Id="rId16" Type="http://schemas.openxmlformats.org/officeDocument/2006/relationships/image" Target="../media/image24.wmf"/><Relationship Id="rId15" Type="http://schemas.openxmlformats.org/officeDocument/2006/relationships/oleObject" Target="../embeddings/oleObject15.bin"/><Relationship Id="rId14" Type="http://schemas.openxmlformats.org/officeDocument/2006/relationships/image" Target="../media/image23.w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22.wmf"/><Relationship Id="rId11" Type="http://schemas.openxmlformats.org/officeDocument/2006/relationships/oleObject" Target="../embeddings/oleObject13.bin"/><Relationship Id="rId10" Type="http://schemas.openxmlformats.org/officeDocument/2006/relationships/image" Target="../media/image21.wmf"/><Relationship Id="rId1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7.xml"/><Relationship Id="rId3" Type="http://schemas.openxmlformats.org/officeDocument/2006/relationships/oleObject" Target="../embeddings/oleObject21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7.xml"/><Relationship Id="rId3" Type="http://schemas.openxmlformats.org/officeDocument/2006/relationships/oleObject" Target="../embeddings/oleObject23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8.png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microsoft.com/office/2007/relationships/media" Target="file:///C:\Documents%20and%20Settings\new\&#26700;&#38754;\&#26032;&#24314;&#25991;&#20214;&#22841;%20(2)\006.06.%20&#26790;&#20013;&#30340;&#23130;&#31036;%20MARIAGE%20D'%20AMOUR.mp3" TargetMode="External"/><Relationship Id="rId2" Type="http://schemas.openxmlformats.org/officeDocument/2006/relationships/audio" Target="file:///C:\Documents%20and%20Settings\new\&#26700;&#38754;\&#26032;&#24314;&#25991;&#20214;&#22841;%20(2)\006.06.%20&#26790;&#20013;&#30340;&#23130;&#31036;%20MARIAGE%20D'%20AMOUR.mp3" TargetMode="External"/><Relationship Id="rId1" Type="http://schemas.openxmlformats.org/officeDocument/2006/relationships/image" Target="../media/image70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aryun.ustcori.com:323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oleObject" Target="../embeddings/oleObject2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图片1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4025"/>
            <a:ext cx="121920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0" y="5949950"/>
            <a:ext cx="12192000" cy="908050"/>
          </a:xfrm>
          <a:prstGeom prst="rect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rPr>
              <a:t>                                                       </a:t>
            </a:r>
            <a:endParaRPr kumimoji="1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0" y="0"/>
            <a:ext cx="12192000" cy="908050"/>
          </a:xfrm>
          <a:prstGeom prst="rect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101" name="WordArt 8"/>
          <p:cNvSpPr>
            <a:spLocks noChangeArrowheads="1" noChangeShapeType="1" noTextEdit="1"/>
          </p:cNvSpPr>
          <p:nvPr/>
        </p:nvSpPr>
        <p:spPr bwMode="auto">
          <a:xfrm>
            <a:off x="5199063" y="4845846"/>
            <a:ext cx="4127501" cy="50323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>
                  <a:prstShdw prst="shdw13" dist="53882" dir="13500000">
                    <a:srgbClr val="808080">
                      <a:alpha val="50000"/>
                    </a:srgbClr>
                  </a:prst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物理实验（一）</a:t>
            </a:r>
            <a:endParaRPr kumimoji="0" lang="zh-CN" altLang="en-US" sz="3600" b="1" i="0" u="none" strike="noStrike" kern="10" cap="none" spc="0" normalizeH="0" baseline="0" noProof="0" dirty="0">
              <a:ln>
                <a:noFill/>
              </a:ln>
              <a:solidFill>
                <a:srgbClr val="000066"/>
              </a:solidFill>
              <a:effectLst>
                <a:prstShdw prst="shdw13" dist="53882" dir="13500000">
                  <a:srgbClr val="808080">
                    <a:alpha val="50000"/>
                  </a:srgbClr>
                </a:prstShdw>
              </a:effectLst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sp>
        <p:nvSpPr>
          <p:cNvPr id="4102" name="WordArt 9"/>
          <p:cNvSpPr>
            <a:spLocks noChangeArrowheads="1" noChangeShapeType="1" noTextEdit="1"/>
          </p:cNvSpPr>
          <p:nvPr/>
        </p:nvSpPr>
        <p:spPr bwMode="auto">
          <a:xfrm>
            <a:off x="5199063" y="2440777"/>
            <a:ext cx="5816450" cy="156289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593"/>
              </a:avLst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实验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4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、虚拟仿真实验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—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偏振光的观察与研究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sp>
        <p:nvSpPr>
          <p:cNvPr id="4103" name="WordArt 8"/>
          <p:cNvSpPr>
            <a:spLocks noChangeArrowheads="1" noChangeShapeType="1" noTextEdit="1"/>
          </p:cNvSpPr>
          <p:nvPr/>
        </p:nvSpPr>
        <p:spPr bwMode="auto">
          <a:xfrm>
            <a:off x="5364163" y="4724401"/>
            <a:ext cx="4127501" cy="8286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0" cap="none" spc="0" normalizeH="0" baseline="0" noProof="0">
              <a:ln>
                <a:noFill/>
              </a:ln>
              <a:solidFill>
                <a:srgbClr val="000066"/>
              </a:solidFill>
              <a:effectLst>
                <a:prstShdw prst="shdw13" dist="53882" dir="13500000">
                  <a:srgbClr val="808080">
                    <a:alpha val="50000"/>
                  </a:srgbClr>
                </a:prstShdw>
              </a:effectLst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20" name="Text Box 4"/>
          <p:cNvSpPr txBox="1">
            <a:spLocks noChangeArrowheads="1"/>
          </p:cNvSpPr>
          <p:nvPr/>
        </p:nvSpPr>
        <p:spPr bwMode="auto">
          <a:xfrm>
            <a:off x="195344" y="4205121"/>
            <a:ext cx="696568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、起偏：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光通过偏振片后变成偏振光。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自然光经过偏振片后光强变为原来的一半，振动方向和偏振片的偏振化方向无关。         </a:t>
            </a:r>
            <a:endParaRPr lang="zh-CN" altLang="en-US" sz="2400" b="1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rgbClr val="00B05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72421" name="Text Box 5"/>
          <p:cNvSpPr txBox="1">
            <a:spLocks noChangeArrowheads="1"/>
          </p:cNvSpPr>
          <p:nvPr/>
        </p:nvSpPr>
        <p:spPr bwMode="auto">
          <a:xfrm>
            <a:off x="3851835" y="1096824"/>
            <a:ext cx="79392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、偏振片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: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有些有机晶体，如硫酸碘奎宁、电气石或聚乙烯醇薄膜在碘溶液中浸泡后，在高温下拉伸、烘干，然后粘在两个玻璃片之间就形成了偏振片。</a:t>
            </a:r>
            <a:endParaRPr kumimoji="1"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72439" name="Rectangle 23"/>
          <p:cNvSpPr>
            <a:spLocks noChangeArrowheads="1"/>
          </p:cNvSpPr>
          <p:nvPr/>
        </p:nvSpPr>
        <p:spPr bwMode="auto">
          <a:xfrm>
            <a:off x="3661679" y="2513118"/>
            <a:ext cx="79392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      </a:t>
            </a:r>
            <a:r>
              <a:rPr kumimoji="1"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偏振片有一个特定的方向（偏振化方向），只让平行与该方向的振动通过。</a:t>
            </a:r>
            <a:endParaRPr kumimoji="1" lang="zh-CN" altLang="en-US" sz="2400" b="1" dirty="0">
              <a:solidFill>
                <a:srgbClr val="00B05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4" name="Rectangle 38"/>
          <p:cNvSpPr>
            <a:spLocks noChangeArrowheads="1"/>
          </p:cNvSpPr>
          <p:nvPr/>
        </p:nvSpPr>
        <p:spPr bwMode="auto">
          <a:xfrm>
            <a:off x="155875" y="248758"/>
            <a:ext cx="69413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三、实验原理</a:t>
            </a:r>
            <a:r>
              <a:rPr lang="en-US" altLang="zh-CN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zh-CN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偏振片  起偏与检偏</a:t>
            </a:r>
            <a:endParaRPr lang="zh-CN" altLang="en-US" sz="28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396509" y="3532102"/>
            <a:ext cx="3460353" cy="2717332"/>
            <a:chOff x="7654693" y="3338465"/>
            <a:chExt cx="3460353" cy="2717332"/>
          </a:xfrm>
        </p:grpSpPr>
        <p:grpSp>
          <p:nvGrpSpPr>
            <p:cNvPr id="572422" name="Group 6"/>
            <p:cNvGrpSpPr/>
            <p:nvPr/>
          </p:nvGrpSpPr>
          <p:grpSpPr bwMode="auto">
            <a:xfrm>
              <a:off x="7654693" y="4240858"/>
              <a:ext cx="935037" cy="865188"/>
              <a:chOff x="3243" y="2070"/>
              <a:chExt cx="589" cy="545"/>
            </a:xfrm>
          </p:grpSpPr>
          <p:sp>
            <p:nvSpPr>
              <p:cNvPr id="572423" name="Line 7"/>
              <p:cNvSpPr>
                <a:spLocks noChangeShapeType="1"/>
              </p:cNvSpPr>
              <p:nvPr/>
            </p:nvSpPr>
            <p:spPr bwMode="auto">
              <a:xfrm>
                <a:off x="3243" y="2342"/>
                <a:ext cx="589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424" name="Line 8"/>
              <p:cNvSpPr>
                <a:spLocks noChangeShapeType="1"/>
              </p:cNvSpPr>
              <p:nvPr/>
            </p:nvSpPr>
            <p:spPr bwMode="auto">
              <a:xfrm>
                <a:off x="3379" y="2070"/>
                <a:ext cx="0" cy="545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425" name="Line 9"/>
              <p:cNvSpPr>
                <a:spLocks noChangeShapeType="1"/>
              </p:cNvSpPr>
              <p:nvPr/>
            </p:nvSpPr>
            <p:spPr bwMode="auto">
              <a:xfrm>
                <a:off x="3606" y="2070"/>
                <a:ext cx="0" cy="545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426" name="Oval 10"/>
              <p:cNvSpPr>
                <a:spLocks noChangeArrowheads="1"/>
              </p:cNvSpPr>
              <p:nvPr/>
            </p:nvSpPr>
            <p:spPr bwMode="auto">
              <a:xfrm>
                <a:off x="3334" y="2297"/>
                <a:ext cx="91" cy="91"/>
              </a:xfrm>
              <a:prstGeom prst="ellipse">
                <a:avLst/>
              </a:prstGeom>
              <a:solidFill>
                <a:srgbClr val="000066"/>
              </a:solidFill>
              <a:ln w="9525">
                <a:solidFill>
                  <a:srgbClr val="000066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2427" name="Oval 11"/>
              <p:cNvSpPr>
                <a:spLocks noChangeArrowheads="1"/>
              </p:cNvSpPr>
              <p:nvPr/>
            </p:nvSpPr>
            <p:spPr bwMode="auto">
              <a:xfrm>
                <a:off x="3560" y="2297"/>
                <a:ext cx="91" cy="91"/>
              </a:xfrm>
              <a:prstGeom prst="ellipse">
                <a:avLst/>
              </a:prstGeom>
              <a:solidFill>
                <a:srgbClr val="000066"/>
              </a:solidFill>
              <a:ln w="9525">
                <a:solidFill>
                  <a:srgbClr val="000066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72428" name="Group 12"/>
            <p:cNvGrpSpPr/>
            <p:nvPr/>
          </p:nvGrpSpPr>
          <p:grpSpPr bwMode="auto">
            <a:xfrm>
              <a:off x="8535068" y="3484658"/>
              <a:ext cx="684000" cy="2376000"/>
              <a:chOff x="3751" y="1389"/>
              <a:chExt cx="499" cy="1905"/>
            </a:xfrm>
          </p:grpSpPr>
          <p:grpSp>
            <p:nvGrpSpPr>
              <p:cNvPr id="572429" name="Group 13"/>
              <p:cNvGrpSpPr/>
              <p:nvPr/>
            </p:nvGrpSpPr>
            <p:grpSpPr bwMode="auto">
              <a:xfrm>
                <a:off x="3751" y="1389"/>
                <a:ext cx="499" cy="1905"/>
                <a:chOff x="3751" y="1389"/>
                <a:chExt cx="499" cy="1905"/>
              </a:xfrm>
            </p:grpSpPr>
            <p:sp>
              <p:nvSpPr>
                <p:cNvPr id="572430" name="AutoShape 14"/>
                <p:cNvSpPr>
                  <a:spLocks noChangeArrowheads="1"/>
                </p:cNvSpPr>
                <p:nvPr/>
              </p:nvSpPr>
              <p:spPr bwMode="auto">
                <a:xfrm>
                  <a:off x="3751" y="1389"/>
                  <a:ext cx="499" cy="1905"/>
                </a:xfrm>
                <a:prstGeom prst="cube">
                  <a:avLst>
                    <a:gd name="adj" fmla="val 79356"/>
                  </a:avLst>
                </a:prstGeom>
                <a:solidFill>
                  <a:srgbClr val="00CCFF"/>
                </a:solidFill>
                <a:ln w="9525">
                  <a:solidFill>
                    <a:srgbClr val="0099FF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2431" name="Line 15"/>
                <p:cNvSpPr>
                  <a:spLocks noChangeShapeType="1"/>
                </p:cNvSpPr>
                <p:nvPr/>
              </p:nvSpPr>
              <p:spPr bwMode="auto">
                <a:xfrm>
                  <a:off x="4059" y="2007"/>
                  <a:ext cx="0" cy="664"/>
                </a:xfrm>
                <a:prstGeom prst="line">
                  <a:avLst/>
                </a:prstGeom>
                <a:noFill/>
                <a:ln w="38100">
                  <a:solidFill>
                    <a:srgbClr val="FF3399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72432" name="Object 16"/>
              <p:cNvGraphicFramePr>
                <a:graphicFrameLocks noChangeAspect="1"/>
              </p:cNvGraphicFramePr>
              <p:nvPr/>
            </p:nvGraphicFramePr>
            <p:xfrm>
              <a:off x="3889" y="1816"/>
              <a:ext cx="192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5" name="Equation" r:id="rId1" imgW="152400" imgH="165100" progId="Equation.DSMT4">
                      <p:embed/>
                    </p:oleObj>
                  </mc:Choice>
                  <mc:Fallback>
                    <p:oleObj name="Equation" r:id="rId1" imgW="152400" imgH="165100" progId="Equation.DSMT4">
                      <p:embed/>
                      <p:pic>
                        <p:nvPicPr>
                          <p:cNvPr id="0" name="图片 419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9" y="1816"/>
                            <a:ext cx="192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99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72433" name="AutoShape 17"/>
            <p:cNvSpPr>
              <a:spLocks noChangeArrowheads="1"/>
            </p:cNvSpPr>
            <p:nvPr/>
          </p:nvSpPr>
          <p:spPr bwMode="auto">
            <a:xfrm>
              <a:off x="9255580" y="5539972"/>
              <a:ext cx="1859466" cy="515825"/>
            </a:xfrm>
            <a:prstGeom prst="wedgeRoundRectCallout">
              <a:avLst>
                <a:gd name="adj1" fmla="val -56317"/>
                <a:gd name="adj2" fmla="val -185003"/>
                <a:gd name="adj3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99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99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zh-CN" altLang="en-US" sz="2000" b="1" dirty="0">
                  <a:solidFill>
                    <a:srgbClr val="FF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偏振化方向</a:t>
              </a:r>
              <a:endPara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grpSp>
          <p:nvGrpSpPr>
            <p:cNvPr id="572434" name="Group 18"/>
            <p:cNvGrpSpPr/>
            <p:nvPr/>
          </p:nvGrpSpPr>
          <p:grpSpPr bwMode="auto">
            <a:xfrm>
              <a:off x="9094555" y="4240858"/>
              <a:ext cx="2016125" cy="865188"/>
              <a:chOff x="1111" y="2251"/>
              <a:chExt cx="1270" cy="545"/>
            </a:xfrm>
          </p:grpSpPr>
          <p:sp>
            <p:nvSpPr>
              <p:cNvPr id="572435" name="Line 19"/>
              <p:cNvSpPr>
                <a:spLocks noChangeShapeType="1"/>
              </p:cNvSpPr>
              <p:nvPr/>
            </p:nvSpPr>
            <p:spPr bwMode="auto">
              <a:xfrm>
                <a:off x="1111" y="2523"/>
                <a:ext cx="127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436" name="Line 20"/>
              <p:cNvSpPr>
                <a:spLocks noChangeShapeType="1"/>
              </p:cNvSpPr>
              <p:nvPr/>
            </p:nvSpPr>
            <p:spPr bwMode="auto">
              <a:xfrm>
                <a:off x="1429" y="2251"/>
                <a:ext cx="0" cy="545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437" name="Line 21"/>
              <p:cNvSpPr>
                <a:spLocks noChangeShapeType="1"/>
              </p:cNvSpPr>
              <p:nvPr/>
            </p:nvSpPr>
            <p:spPr bwMode="auto">
              <a:xfrm>
                <a:off x="1701" y="2251"/>
                <a:ext cx="0" cy="545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438" name="Line 22"/>
              <p:cNvSpPr>
                <a:spLocks noChangeShapeType="1"/>
              </p:cNvSpPr>
              <p:nvPr/>
            </p:nvSpPr>
            <p:spPr bwMode="auto">
              <a:xfrm>
                <a:off x="1973" y="2251"/>
                <a:ext cx="0" cy="545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6" name="Object 20"/>
            <p:cNvGraphicFramePr>
              <a:graphicFrameLocks noChangeAspect="1"/>
            </p:cNvGraphicFramePr>
            <p:nvPr/>
          </p:nvGraphicFramePr>
          <p:xfrm>
            <a:off x="9990008" y="3338465"/>
            <a:ext cx="1058095" cy="863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6" name="Equation" r:id="rId3" imgW="482600" imgH="393700" progId="Equation.DSMT4">
                    <p:embed/>
                  </p:oleObj>
                </mc:Choice>
                <mc:Fallback>
                  <p:oleObj name="Equation" r:id="rId3" imgW="482600" imgH="393700" progId="Equation.DSMT4">
                    <p:embed/>
                    <p:pic>
                      <p:nvPicPr>
                        <p:cNvPr id="0" name="图片 4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90008" y="3338465"/>
                          <a:ext cx="1058095" cy="863299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FF00FF"/>
                          </a:solidFill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0"/>
            <p:cNvGraphicFramePr>
              <a:graphicFrameLocks noChangeAspect="1"/>
            </p:cNvGraphicFramePr>
            <p:nvPr/>
          </p:nvGraphicFramePr>
          <p:xfrm>
            <a:off x="7713817" y="3760659"/>
            <a:ext cx="333375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7" name="Equation" r:id="rId5" imgW="3657600" imgH="5486400" progId="Equation.DSMT4">
                    <p:embed/>
                  </p:oleObj>
                </mc:Choice>
                <mc:Fallback>
                  <p:oleObj name="Equation" r:id="rId5" imgW="3657600" imgH="5486400" progId="Equation.DSMT4">
                    <p:embed/>
                    <p:pic>
                      <p:nvPicPr>
                        <p:cNvPr id="0" name="图片 41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3817" y="3760659"/>
                          <a:ext cx="333375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0"/>
            <p:cNvGraphicFramePr>
              <a:graphicFrameLocks noChangeAspect="1"/>
            </p:cNvGraphicFramePr>
            <p:nvPr/>
          </p:nvGraphicFramePr>
          <p:xfrm>
            <a:off x="9383404" y="3793216"/>
            <a:ext cx="30480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" name="Equation" r:id="rId7" imgW="3352800" imgH="5486400" progId="Equation.DSMT4">
                    <p:embed/>
                  </p:oleObj>
                </mc:Choice>
                <mc:Fallback>
                  <p:oleObj name="Equation" r:id="rId7" imgW="3352800" imgH="5486400" progId="Equation.DSMT4">
                    <p:embed/>
                    <p:pic>
                      <p:nvPicPr>
                        <p:cNvPr id="0" name="图片 41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83404" y="3793216"/>
                          <a:ext cx="30480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/>
          <a:srcRect l="462" t="12020"/>
          <a:stretch>
            <a:fillRect/>
          </a:stretch>
        </p:blipFill>
        <p:spPr>
          <a:xfrm>
            <a:off x="227163" y="1182910"/>
            <a:ext cx="3434516" cy="28154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20" grpId="0"/>
      <p:bldP spid="572421" grpId="0" autoUpdateAnimBg="0"/>
      <p:bldP spid="5724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ChangeArrowheads="1"/>
          </p:cNvSpPr>
          <p:nvPr/>
        </p:nvSpPr>
        <p:spPr bwMode="auto">
          <a:xfrm>
            <a:off x="256696" y="1048262"/>
            <a:ext cx="111102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检偏：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完全偏振光经过偏振片后，光强随偏振化方向不同而变化。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574481" name="Group 17"/>
          <p:cNvGrpSpPr/>
          <p:nvPr/>
        </p:nvGrpSpPr>
        <p:grpSpPr bwMode="auto">
          <a:xfrm>
            <a:off x="573497" y="1667914"/>
            <a:ext cx="3528000" cy="1966993"/>
            <a:chOff x="158" y="1117"/>
            <a:chExt cx="2586" cy="1361"/>
          </a:xfrm>
        </p:grpSpPr>
        <p:grpSp>
          <p:nvGrpSpPr>
            <p:cNvPr id="574482" name="Group 18"/>
            <p:cNvGrpSpPr/>
            <p:nvPr/>
          </p:nvGrpSpPr>
          <p:grpSpPr bwMode="auto">
            <a:xfrm>
              <a:off x="158" y="1524"/>
              <a:ext cx="1270" cy="545"/>
              <a:chOff x="1111" y="2251"/>
              <a:chExt cx="1270" cy="545"/>
            </a:xfrm>
          </p:grpSpPr>
          <p:sp>
            <p:nvSpPr>
              <p:cNvPr id="574483" name="Line 19"/>
              <p:cNvSpPr>
                <a:spLocks noChangeShapeType="1"/>
              </p:cNvSpPr>
              <p:nvPr/>
            </p:nvSpPr>
            <p:spPr bwMode="auto">
              <a:xfrm>
                <a:off x="1111" y="2523"/>
                <a:ext cx="127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574484" name="Line 20"/>
              <p:cNvSpPr>
                <a:spLocks noChangeShapeType="1"/>
              </p:cNvSpPr>
              <p:nvPr/>
            </p:nvSpPr>
            <p:spPr bwMode="auto">
              <a:xfrm>
                <a:off x="1429" y="2251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574485" name="Line 21"/>
              <p:cNvSpPr>
                <a:spLocks noChangeShapeType="1"/>
              </p:cNvSpPr>
              <p:nvPr/>
            </p:nvSpPr>
            <p:spPr bwMode="auto">
              <a:xfrm>
                <a:off x="1701" y="2251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574486" name="Line 22"/>
              <p:cNvSpPr>
                <a:spLocks noChangeShapeType="1"/>
              </p:cNvSpPr>
              <p:nvPr/>
            </p:nvSpPr>
            <p:spPr bwMode="auto">
              <a:xfrm>
                <a:off x="1973" y="2251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</p:grpSp>
        <p:grpSp>
          <p:nvGrpSpPr>
            <p:cNvPr id="574487" name="Group 23"/>
            <p:cNvGrpSpPr/>
            <p:nvPr/>
          </p:nvGrpSpPr>
          <p:grpSpPr bwMode="auto">
            <a:xfrm>
              <a:off x="1201" y="1117"/>
              <a:ext cx="409" cy="1361"/>
              <a:chOff x="793" y="1434"/>
              <a:chExt cx="545" cy="1905"/>
            </a:xfrm>
          </p:grpSpPr>
          <p:sp>
            <p:nvSpPr>
              <p:cNvPr id="574488" name="AutoShape 24"/>
              <p:cNvSpPr>
                <a:spLocks noChangeArrowheads="1"/>
              </p:cNvSpPr>
              <p:nvPr/>
            </p:nvSpPr>
            <p:spPr bwMode="auto">
              <a:xfrm>
                <a:off x="793" y="1434"/>
                <a:ext cx="545" cy="1905"/>
              </a:xfrm>
              <a:prstGeom prst="cube">
                <a:avLst>
                  <a:gd name="adj" fmla="val 93532"/>
                </a:avLst>
              </a:prstGeom>
              <a:solidFill>
                <a:srgbClr val="33CCFF"/>
              </a:solidFill>
              <a:ln w="9525">
                <a:solidFill>
                  <a:srgbClr val="0099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000"/>
              </a:p>
            </p:txBody>
          </p:sp>
          <p:graphicFrame>
            <p:nvGraphicFramePr>
              <p:cNvPr id="574489" name="Object 25"/>
              <p:cNvGraphicFramePr>
                <a:graphicFrameLocks noChangeAspect="1"/>
              </p:cNvGraphicFramePr>
              <p:nvPr/>
            </p:nvGraphicFramePr>
            <p:xfrm>
              <a:off x="857" y="1888"/>
              <a:ext cx="21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31" name="Equation" r:id="rId1" imgW="152400" imgH="165100" progId="Equation.DSMT4">
                      <p:embed/>
                    </p:oleObj>
                  </mc:Choice>
                  <mc:Fallback>
                    <p:oleObj name="Equation" r:id="rId1" imgW="152400" imgH="165100" progId="Equation.DSMT4">
                      <p:embed/>
                      <p:pic>
                        <p:nvPicPr>
                          <p:cNvPr id="0" name="图片 64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7" y="1888"/>
                            <a:ext cx="21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DDDDDD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4490" name="Group 26"/>
            <p:cNvGrpSpPr/>
            <p:nvPr/>
          </p:nvGrpSpPr>
          <p:grpSpPr bwMode="auto">
            <a:xfrm>
              <a:off x="1474" y="1525"/>
              <a:ext cx="1270" cy="545"/>
              <a:chOff x="1111" y="2251"/>
              <a:chExt cx="1270" cy="545"/>
            </a:xfrm>
          </p:grpSpPr>
          <p:sp>
            <p:nvSpPr>
              <p:cNvPr id="574491" name="Line 27"/>
              <p:cNvSpPr>
                <a:spLocks noChangeShapeType="1"/>
              </p:cNvSpPr>
              <p:nvPr/>
            </p:nvSpPr>
            <p:spPr bwMode="auto">
              <a:xfrm>
                <a:off x="1111" y="2523"/>
                <a:ext cx="127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574492" name="Line 28"/>
              <p:cNvSpPr>
                <a:spLocks noChangeShapeType="1"/>
              </p:cNvSpPr>
              <p:nvPr/>
            </p:nvSpPr>
            <p:spPr bwMode="auto">
              <a:xfrm>
                <a:off x="1429" y="2251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574493" name="Line 29"/>
              <p:cNvSpPr>
                <a:spLocks noChangeShapeType="1"/>
              </p:cNvSpPr>
              <p:nvPr/>
            </p:nvSpPr>
            <p:spPr bwMode="auto">
              <a:xfrm>
                <a:off x="1701" y="2251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574494" name="Line 30"/>
              <p:cNvSpPr>
                <a:spLocks noChangeShapeType="1"/>
              </p:cNvSpPr>
              <p:nvPr/>
            </p:nvSpPr>
            <p:spPr bwMode="auto">
              <a:xfrm>
                <a:off x="1973" y="2251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</p:grpSp>
        <p:sp>
          <p:nvSpPr>
            <p:cNvPr id="574495" name="Line 31"/>
            <p:cNvSpPr>
              <a:spLocks noChangeShapeType="1"/>
            </p:cNvSpPr>
            <p:nvPr/>
          </p:nvSpPr>
          <p:spPr bwMode="auto">
            <a:xfrm>
              <a:off x="1428" y="1570"/>
              <a:ext cx="0" cy="45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74496" name="Rectangle 32"/>
            <p:cNvSpPr>
              <a:spLocks noChangeArrowheads="1"/>
            </p:cNvSpPr>
            <p:nvPr/>
          </p:nvSpPr>
          <p:spPr bwMode="auto">
            <a:xfrm>
              <a:off x="1474" y="2160"/>
              <a:ext cx="511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b="1">
                  <a:solidFill>
                    <a:srgbClr val="FF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最亮</a:t>
              </a:r>
              <a:endParaRPr lang="zh-CN" altLang="en-US" sz="2000" b="1">
                <a:solidFill>
                  <a:srgbClr val="FF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574497" name="Group 33"/>
          <p:cNvGrpSpPr/>
          <p:nvPr/>
        </p:nvGrpSpPr>
        <p:grpSpPr bwMode="auto">
          <a:xfrm>
            <a:off x="4389424" y="1631652"/>
            <a:ext cx="2826910" cy="1944000"/>
            <a:chOff x="3379" y="1162"/>
            <a:chExt cx="1983" cy="1361"/>
          </a:xfrm>
        </p:grpSpPr>
        <p:grpSp>
          <p:nvGrpSpPr>
            <p:cNvPr id="574498" name="Group 34"/>
            <p:cNvGrpSpPr/>
            <p:nvPr/>
          </p:nvGrpSpPr>
          <p:grpSpPr bwMode="auto">
            <a:xfrm>
              <a:off x="3379" y="1162"/>
              <a:ext cx="1452" cy="1361"/>
              <a:chOff x="3016" y="2959"/>
              <a:chExt cx="1452" cy="1361"/>
            </a:xfrm>
          </p:grpSpPr>
          <p:grpSp>
            <p:nvGrpSpPr>
              <p:cNvPr id="574499" name="Group 35"/>
              <p:cNvGrpSpPr/>
              <p:nvPr/>
            </p:nvGrpSpPr>
            <p:grpSpPr bwMode="auto">
              <a:xfrm>
                <a:off x="3016" y="3366"/>
                <a:ext cx="1270" cy="545"/>
                <a:chOff x="1111" y="2251"/>
                <a:chExt cx="1270" cy="545"/>
              </a:xfrm>
            </p:grpSpPr>
            <p:sp>
              <p:nvSpPr>
                <p:cNvPr id="574500" name="Line 36"/>
                <p:cNvSpPr>
                  <a:spLocks noChangeShapeType="1"/>
                </p:cNvSpPr>
                <p:nvPr/>
              </p:nvSpPr>
              <p:spPr bwMode="auto">
                <a:xfrm>
                  <a:off x="1111" y="2523"/>
                  <a:ext cx="1270" cy="0"/>
                </a:xfrm>
                <a:prstGeom prst="line">
                  <a:avLst/>
                </a:prstGeom>
                <a:noFill/>
                <a:ln w="38100">
                  <a:solidFill>
                    <a:srgbClr val="000066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sp>
              <p:nvSpPr>
                <p:cNvPr id="574501" name="Line 37"/>
                <p:cNvSpPr>
                  <a:spLocks noChangeShapeType="1"/>
                </p:cNvSpPr>
                <p:nvPr/>
              </p:nvSpPr>
              <p:spPr bwMode="auto">
                <a:xfrm>
                  <a:off x="1429" y="2251"/>
                  <a:ext cx="0" cy="545"/>
                </a:xfrm>
                <a:prstGeom prst="line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sp>
              <p:nvSpPr>
                <p:cNvPr id="574502" name="Line 38"/>
                <p:cNvSpPr>
                  <a:spLocks noChangeShapeType="1"/>
                </p:cNvSpPr>
                <p:nvPr/>
              </p:nvSpPr>
              <p:spPr bwMode="auto">
                <a:xfrm>
                  <a:off x="1701" y="2251"/>
                  <a:ext cx="0" cy="545"/>
                </a:xfrm>
                <a:prstGeom prst="line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sp>
              <p:nvSpPr>
                <p:cNvPr id="574503" name="Line 39"/>
                <p:cNvSpPr>
                  <a:spLocks noChangeShapeType="1"/>
                </p:cNvSpPr>
                <p:nvPr/>
              </p:nvSpPr>
              <p:spPr bwMode="auto">
                <a:xfrm>
                  <a:off x="1973" y="2251"/>
                  <a:ext cx="0" cy="545"/>
                </a:xfrm>
                <a:prstGeom prst="line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</p:grpSp>
          <p:grpSp>
            <p:nvGrpSpPr>
              <p:cNvPr id="574504" name="Group 40"/>
              <p:cNvGrpSpPr/>
              <p:nvPr/>
            </p:nvGrpSpPr>
            <p:grpSpPr bwMode="auto">
              <a:xfrm>
                <a:off x="4059" y="2959"/>
                <a:ext cx="409" cy="1361"/>
                <a:chOff x="793" y="1434"/>
                <a:chExt cx="545" cy="1905"/>
              </a:xfrm>
            </p:grpSpPr>
            <p:sp>
              <p:nvSpPr>
                <p:cNvPr id="574505" name="AutoShape 41"/>
                <p:cNvSpPr>
                  <a:spLocks noChangeArrowheads="1"/>
                </p:cNvSpPr>
                <p:nvPr/>
              </p:nvSpPr>
              <p:spPr bwMode="auto">
                <a:xfrm>
                  <a:off x="793" y="1434"/>
                  <a:ext cx="545" cy="1905"/>
                </a:xfrm>
                <a:prstGeom prst="cube">
                  <a:avLst>
                    <a:gd name="adj" fmla="val 93532"/>
                  </a:avLst>
                </a:prstGeom>
                <a:solidFill>
                  <a:srgbClr val="33CCFF"/>
                </a:solidFill>
                <a:ln w="9525">
                  <a:solidFill>
                    <a:srgbClr val="0099FF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/>
                </a:p>
              </p:txBody>
            </p:sp>
            <p:graphicFrame>
              <p:nvGraphicFramePr>
                <p:cNvPr id="574506" name="Object 42"/>
                <p:cNvGraphicFramePr>
                  <a:graphicFrameLocks noChangeAspect="1"/>
                </p:cNvGraphicFramePr>
                <p:nvPr/>
              </p:nvGraphicFramePr>
              <p:xfrm>
                <a:off x="857" y="1888"/>
                <a:ext cx="210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432" name="Equation" r:id="rId3" imgW="152400" imgH="165100" progId="Equation.DSMT4">
                        <p:embed/>
                      </p:oleObj>
                    </mc:Choice>
                    <mc:Fallback>
                      <p:oleObj name="Equation" r:id="rId3" imgW="152400" imgH="165100" progId="Equation.DSMT4">
                        <p:embed/>
                        <p:pic>
                          <p:nvPicPr>
                            <p:cNvPr id="0" name="图片 643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7" y="1888"/>
                              <a:ext cx="210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74507" name="Line 43"/>
              <p:cNvSpPr>
                <a:spLocks noChangeShapeType="1"/>
              </p:cNvSpPr>
              <p:nvPr/>
            </p:nvSpPr>
            <p:spPr bwMode="auto">
              <a:xfrm rot="2100000">
                <a:off x="4286" y="3412"/>
                <a:ext cx="0" cy="453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</p:grpSp>
        <p:sp>
          <p:nvSpPr>
            <p:cNvPr id="574508" name="Rectangle 44"/>
            <p:cNvSpPr>
              <a:spLocks noChangeArrowheads="1"/>
            </p:cNvSpPr>
            <p:nvPr/>
          </p:nvSpPr>
          <p:spPr bwMode="auto">
            <a:xfrm>
              <a:off x="4899" y="1915"/>
              <a:ext cx="463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FF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全暗</a:t>
              </a:r>
              <a:endPara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sp>
        <p:nvSpPr>
          <p:cNvPr id="574509" name="Rectangle 45"/>
          <p:cNvSpPr>
            <a:spLocks noChangeArrowheads="1"/>
          </p:cNvSpPr>
          <p:nvPr/>
        </p:nvSpPr>
        <p:spPr bwMode="auto">
          <a:xfrm>
            <a:off x="352750" y="3804573"/>
            <a:ext cx="40322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当偏振片的偏振化方向和光振动方向平行时，光通过偏振片后光强不变</a:t>
            </a:r>
            <a:endParaRPr lang="zh-CN" altLang="en-US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4510" name="Rectangle 46"/>
          <p:cNvSpPr>
            <a:spLocks noChangeArrowheads="1"/>
          </p:cNvSpPr>
          <p:nvPr/>
        </p:nvSpPr>
        <p:spPr bwMode="auto">
          <a:xfrm>
            <a:off x="4482533" y="3548248"/>
            <a:ext cx="358873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   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当偏振片的偏振化方向和光振动方向垂直时，光不能通过偏振片，透过光强为零。</a:t>
            </a:r>
            <a:endParaRPr lang="zh-CN" altLang="en-US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38"/>
          <p:cNvSpPr>
            <a:spLocks noChangeArrowheads="1"/>
          </p:cNvSpPr>
          <p:nvPr/>
        </p:nvSpPr>
        <p:spPr bwMode="auto">
          <a:xfrm>
            <a:off x="155875" y="248758"/>
            <a:ext cx="69413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三、实验原理</a:t>
            </a:r>
            <a:r>
              <a:rPr lang="en-US" altLang="zh-CN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zh-CN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偏振片  起偏与检偏</a:t>
            </a:r>
            <a:endParaRPr lang="zh-CN" altLang="en-US" sz="28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0" name="Object 7"/>
          <p:cNvGraphicFramePr>
            <a:graphicFrameLocks noChangeAspect="1"/>
          </p:cNvGraphicFramePr>
          <p:nvPr/>
        </p:nvGraphicFramePr>
        <p:xfrm>
          <a:off x="2611625" y="5430677"/>
          <a:ext cx="2239251" cy="61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3" name="Equation" r:id="rId4" imgW="20116800" imgH="5486400" progId="Equation.DSMT4">
                  <p:embed/>
                </p:oleObj>
              </mc:Choice>
              <mc:Fallback>
                <p:oleObj name="Equation" r:id="rId4" imgW="20116800" imgH="5486400" progId="Equation.DSMT4">
                  <p:embed/>
                  <p:pic>
                    <p:nvPicPr>
                      <p:cNvPr id="0" name="图片 64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625" y="5430677"/>
                        <a:ext cx="2239251" cy="6102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574274" y="1600484"/>
            <a:ext cx="3612995" cy="2819406"/>
            <a:chOff x="7574274" y="1600484"/>
            <a:chExt cx="3612995" cy="2819406"/>
          </a:xfrm>
        </p:grpSpPr>
        <p:grpSp>
          <p:nvGrpSpPr>
            <p:cNvPr id="574468" name="Group 4"/>
            <p:cNvGrpSpPr/>
            <p:nvPr/>
          </p:nvGrpSpPr>
          <p:grpSpPr bwMode="auto">
            <a:xfrm>
              <a:off x="7574274" y="2052269"/>
              <a:ext cx="1782000" cy="807289"/>
              <a:chOff x="1111" y="2251"/>
              <a:chExt cx="1270" cy="545"/>
            </a:xfrm>
          </p:grpSpPr>
          <p:sp>
            <p:nvSpPr>
              <p:cNvPr id="574469" name="Line 5"/>
              <p:cNvSpPr>
                <a:spLocks noChangeShapeType="1"/>
              </p:cNvSpPr>
              <p:nvPr/>
            </p:nvSpPr>
            <p:spPr bwMode="auto">
              <a:xfrm>
                <a:off x="1111" y="2523"/>
                <a:ext cx="127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470" name="Line 6"/>
              <p:cNvSpPr>
                <a:spLocks noChangeShapeType="1"/>
              </p:cNvSpPr>
              <p:nvPr/>
            </p:nvSpPr>
            <p:spPr bwMode="auto">
              <a:xfrm>
                <a:off x="1429" y="2251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471" name="Line 7"/>
              <p:cNvSpPr>
                <a:spLocks noChangeShapeType="1"/>
              </p:cNvSpPr>
              <p:nvPr/>
            </p:nvSpPr>
            <p:spPr bwMode="auto">
              <a:xfrm>
                <a:off x="1701" y="2251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472" name="Line 8"/>
              <p:cNvSpPr>
                <a:spLocks noChangeShapeType="1"/>
              </p:cNvSpPr>
              <p:nvPr/>
            </p:nvSpPr>
            <p:spPr bwMode="auto">
              <a:xfrm>
                <a:off x="1973" y="2251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74473" name="Group 9"/>
            <p:cNvGrpSpPr/>
            <p:nvPr/>
          </p:nvGrpSpPr>
          <p:grpSpPr bwMode="auto">
            <a:xfrm>
              <a:off x="8867978" y="1600484"/>
              <a:ext cx="642643" cy="2016000"/>
              <a:chOff x="632" y="1577"/>
              <a:chExt cx="610" cy="1905"/>
            </a:xfrm>
          </p:grpSpPr>
          <p:sp>
            <p:nvSpPr>
              <p:cNvPr id="574474" name="AutoShape 10"/>
              <p:cNvSpPr>
                <a:spLocks noChangeArrowheads="1"/>
              </p:cNvSpPr>
              <p:nvPr/>
            </p:nvSpPr>
            <p:spPr bwMode="auto">
              <a:xfrm>
                <a:off x="697" y="1577"/>
                <a:ext cx="545" cy="1905"/>
              </a:xfrm>
              <a:prstGeom prst="cube">
                <a:avLst>
                  <a:gd name="adj" fmla="val 93532"/>
                </a:avLst>
              </a:prstGeom>
              <a:solidFill>
                <a:srgbClr val="33CCFF"/>
              </a:solidFill>
              <a:ln w="9525">
                <a:solidFill>
                  <a:srgbClr val="0099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74475" name="Object 11"/>
              <p:cNvGraphicFramePr>
                <a:graphicFrameLocks noChangeAspect="1"/>
              </p:cNvGraphicFramePr>
              <p:nvPr/>
            </p:nvGraphicFramePr>
            <p:xfrm>
              <a:off x="632" y="2436"/>
              <a:ext cx="21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34" name="Equation" r:id="rId6" imgW="152400" imgH="165100" progId="Equation.DSMT4">
                      <p:embed/>
                    </p:oleObj>
                  </mc:Choice>
                  <mc:Fallback>
                    <p:oleObj name="Equation" r:id="rId6" imgW="152400" imgH="165100" progId="Equation.DSMT4">
                      <p:embed/>
                      <p:pic>
                        <p:nvPicPr>
                          <p:cNvPr id="0" name="图片 64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" y="2436"/>
                            <a:ext cx="21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74476" name="Line 12"/>
            <p:cNvSpPr>
              <a:spLocks noChangeShapeType="1"/>
            </p:cNvSpPr>
            <p:nvPr/>
          </p:nvSpPr>
          <p:spPr bwMode="auto">
            <a:xfrm>
              <a:off x="9356274" y="2455173"/>
              <a:ext cx="1782000" cy="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4477" name="Line 13"/>
            <p:cNvSpPr>
              <a:spLocks noChangeShapeType="1"/>
            </p:cNvSpPr>
            <p:nvPr/>
          </p:nvSpPr>
          <p:spPr bwMode="auto">
            <a:xfrm rot="1200000">
              <a:off x="9874036" y="2222615"/>
              <a:ext cx="0" cy="50363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4478" name="Line 14"/>
            <p:cNvSpPr>
              <a:spLocks noChangeShapeType="1"/>
            </p:cNvSpPr>
            <p:nvPr/>
          </p:nvSpPr>
          <p:spPr bwMode="auto">
            <a:xfrm rot="1200000">
              <a:off x="9356274" y="2120408"/>
              <a:ext cx="0" cy="671012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8"/>
            <p:cNvSpPr>
              <a:spLocks noChangeShapeType="1"/>
            </p:cNvSpPr>
            <p:nvPr/>
          </p:nvSpPr>
          <p:spPr bwMode="auto">
            <a:xfrm>
              <a:off x="9356274" y="2097648"/>
              <a:ext cx="0" cy="807289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prstDash val="sysDot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 rot="1200000">
              <a:off x="10200306" y="2249478"/>
              <a:ext cx="0" cy="50363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 rot="1200000">
              <a:off x="10466529" y="2282915"/>
              <a:ext cx="0" cy="50363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5" name="Object 8"/>
            <p:cNvGraphicFramePr>
              <a:graphicFrameLocks noChangeAspect="1"/>
            </p:cNvGraphicFramePr>
            <p:nvPr/>
          </p:nvGraphicFramePr>
          <p:xfrm>
            <a:off x="9928225" y="1801813"/>
            <a:ext cx="387350" cy="500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5" name="Equation" r:id="rId7" imgW="4267200" imgH="5486400" progId="Equation.DSMT4">
                    <p:embed/>
                  </p:oleObj>
                </mc:Choice>
                <mc:Fallback>
                  <p:oleObj name="Equation" r:id="rId7" imgW="4267200" imgH="5486400" progId="Equation.DSMT4">
                    <p:embed/>
                    <p:pic>
                      <p:nvPicPr>
                        <p:cNvPr id="0" name="图片 64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28225" y="1801813"/>
                          <a:ext cx="387350" cy="500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" name="组合 1"/>
            <p:cNvGrpSpPr/>
            <p:nvPr/>
          </p:nvGrpSpPr>
          <p:grpSpPr>
            <a:xfrm>
              <a:off x="10470463" y="2900277"/>
              <a:ext cx="716806" cy="1519613"/>
              <a:chOff x="11274703" y="839410"/>
              <a:chExt cx="716806" cy="1519613"/>
            </a:xfrm>
          </p:grpSpPr>
          <p:sp>
            <p:nvSpPr>
              <p:cNvPr id="52" name="Line 4"/>
              <p:cNvSpPr>
                <a:spLocks noChangeShapeType="1"/>
              </p:cNvSpPr>
              <p:nvPr/>
            </p:nvSpPr>
            <p:spPr bwMode="auto">
              <a:xfrm>
                <a:off x="11292102" y="1049228"/>
                <a:ext cx="0" cy="129600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  <a:head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5"/>
              <p:cNvSpPr>
                <a:spLocks noChangeShapeType="1"/>
              </p:cNvSpPr>
              <p:nvPr/>
            </p:nvSpPr>
            <p:spPr bwMode="auto">
              <a:xfrm>
                <a:off x="11309502" y="1155595"/>
                <a:ext cx="306600" cy="532812"/>
              </a:xfrm>
              <a:prstGeom prst="line">
                <a:avLst/>
              </a:prstGeom>
              <a:noFill/>
              <a:ln w="28575">
                <a:solidFill>
                  <a:srgbClr val="D60093"/>
                </a:solidFill>
                <a:prstDash val="lg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Line 6"/>
              <p:cNvSpPr>
                <a:spLocks noChangeShapeType="1"/>
              </p:cNvSpPr>
              <p:nvPr/>
            </p:nvSpPr>
            <p:spPr bwMode="auto">
              <a:xfrm flipV="1">
                <a:off x="11292102" y="1673373"/>
                <a:ext cx="366440" cy="683865"/>
              </a:xfrm>
              <a:prstGeom prst="line">
                <a:avLst/>
              </a:prstGeom>
              <a:noFill/>
              <a:ln w="38100">
                <a:solidFill>
                  <a:srgbClr val="D60093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56" name="Object 9"/>
              <p:cNvGraphicFramePr>
                <a:graphicFrameLocks noChangeAspect="1"/>
              </p:cNvGraphicFramePr>
              <p:nvPr/>
            </p:nvGraphicFramePr>
            <p:xfrm>
              <a:off x="11309502" y="839410"/>
              <a:ext cx="414338" cy="4984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36" name="Equation" r:id="rId9" imgW="190500" imgH="228600" progId="Equation.DSMT4">
                      <p:embed/>
                    </p:oleObj>
                  </mc:Choice>
                  <mc:Fallback>
                    <p:oleObj name="Equation" r:id="rId9" imgW="190500" imgH="228600" progId="Equation.DSMT4">
                      <p:embed/>
                      <p:pic>
                        <p:nvPicPr>
                          <p:cNvPr id="0" name="图片 64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09502" y="839410"/>
                            <a:ext cx="414338" cy="4984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Object 10"/>
              <p:cNvGraphicFramePr>
                <a:graphicFrameLocks noChangeAspect="1"/>
              </p:cNvGraphicFramePr>
              <p:nvPr/>
            </p:nvGraphicFramePr>
            <p:xfrm>
              <a:off x="11274703" y="1682247"/>
              <a:ext cx="363538" cy="333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37" name="Equation" r:id="rId11" imgW="152400" imgH="139700" progId="Equation.DSMT4">
                      <p:embed/>
                    </p:oleObj>
                  </mc:Choice>
                  <mc:Fallback>
                    <p:oleObj name="Equation" r:id="rId11" imgW="152400" imgH="139700" progId="Equation.DSMT4">
                      <p:embed/>
                      <p:pic>
                        <p:nvPicPr>
                          <p:cNvPr id="0" name="图片 64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274703" y="1682247"/>
                            <a:ext cx="363538" cy="3333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" name="Object 9"/>
              <p:cNvGraphicFramePr>
                <a:graphicFrameLocks noChangeAspect="1"/>
              </p:cNvGraphicFramePr>
              <p:nvPr/>
            </p:nvGraphicFramePr>
            <p:xfrm>
              <a:off x="11604159" y="1860548"/>
              <a:ext cx="387350" cy="4984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38" name="Equation" r:id="rId13" imgW="4267200" imgH="5486400" progId="Equation.DSMT4">
                      <p:embed/>
                    </p:oleObj>
                  </mc:Choice>
                  <mc:Fallback>
                    <p:oleObj name="Equation" r:id="rId13" imgW="4267200" imgH="5486400" progId="Equation.DSMT4">
                      <p:embed/>
                      <p:pic>
                        <p:nvPicPr>
                          <p:cNvPr id="0" name="图片 64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604159" y="1860548"/>
                            <a:ext cx="387350" cy="4984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1" name="Object 8"/>
            <p:cNvGraphicFramePr>
              <a:graphicFrameLocks noChangeAspect="1"/>
            </p:cNvGraphicFramePr>
            <p:nvPr/>
          </p:nvGraphicFramePr>
          <p:xfrm>
            <a:off x="8166100" y="1641475"/>
            <a:ext cx="415925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9" name="Equation" r:id="rId15" imgW="4572000" imgH="5486400" progId="Equation.DSMT4">
                    <p:embed/>
                  </p:oleObj>
                </mc:Choice>
                <mc:Fallback>
                  <p:oleObj name="Equation" r:id="rId15" imgW="4572000" imgH="5486400" progId="Equation.DSMT4">
                    <p:embed/>
                    <p:pic>
                      <p:nvPicPr>
                        <p:cNvPr id="0" name="图片 64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6100" y="1641475"/>
                          <a:ext cx="415925" cy="500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2" name="Object 8"/>
          <p:cNvGraphicFramePr>
            <a:graphicFrameLocks noChangeAspect="1"/>
          </p:cNvGraphicFramePr>
          <p:nvPr/>
        </p:nvGraphicFramePr>
        <p:xfrm>
          <a:off x="1052606" y="1747113"/>
          <a:ext cx="4159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0" name="Equation" r:id="rId17" imgW="4572000" imgH="5486400" progId="Equation.DSMT4">
                  <p:embed/>
                </p:oleObj>
              </mc:Choice>
              <mc:Fallback>
                <p:oleObj name="Equation" r:id="rId17" imgW="4572000" imgH="5486400" progId="Equation.DSMT4">
                  <p:embed/>
                  <p:pic>
                    <p:nvPicPr>
                      <p:cNvPr id="0" name="图片 6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606" y="1747113"/>
                        <a:ext cx="41592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8"/>
          <p:cNvGraphicFramePr>
            <a:graphicFrameLocks noChangeAspect="1"/>
          </p:cNvGraphicFramePr>
          <p:nvPr/>
        </p:nvGraphicFramePr>
        <p:xfrm>
          <a:off x="3007748" y="1747113"/>
          <a:ext cx="4159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" name="Equation" r:id="rId18" imgW="4572000" imgH="5486400" progId="Equation.DSMT4">
                  <p:embed/>
                </p:oleObj>
              </mc:Choice>
              <mc:Fallback>
                <p:oleObj name="Equation" r:id="rId18" imgW="4572000" imgH="5486400" progId="Equation.DSMT4">
                  <p:embed/>
                  <p:pic>
                    <p:nvPicPr>
                      <p:cNvPr id="0" name="图片 6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748" y="1747113"/>
                        <a:ext cx="41592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8"/>
          <p:cNvGraphicFramePr>
            <a:graphicFrameLocks noChangeAspect="1"/>
          </p:cNvGraphicFramePr>
          <p:nvPr/>
        </p:nvGraphicFramePr>
        <p:xfrm>
          <a:off x="6556918" y="2322615"/>
          <a:ext cx="69373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" name="Equation" r:id="rId19" imgW="7620000" imgH="4267200" progId="Equation.DSMT4">
                  <p:embed/>
                </p:oleObj>
              </mc:Choice>
              <mc:Fallback>
                <p:oleObj name="Equation" r:id="rId19" imgW="7620000" imgH="4267200" progId="Equation.DSMT4">
                  <p:embed/>
                  <p:pic>
                    <p:nvPicPr>
                      <p:cNvPr id="0" name="图片 6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918" y="2322615"/>
                        <a:ext cx="693738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1"/>
          <p:cNvGraphicFramePr>
            <a:graphicFrameLocks noChangeAspect="1"/>
          </p:cNvGraphicFramePr>
          <p:nvPr/>
        </p:nvGraphicFramePr>
        <p:xfrm>
          <a:off x="5129213" y="5376863"/>
          <a:ext cx="25130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3" name="Equation" r:id="rId21" imgW="20116800" imgH="5791200" progId="Equation.DSMT4">
                  <p:embed/>
                </p:oleObj>
              </mc:Choice>
              <mc:Fallback>
                <p:oleObj name="Equation" r:id="rId21" imgW="20116800" imgH="5791200" progId="Equation.DSMT4">
                  <p:embed/>
                  <p:pic>
                    <p:nvPicPr>
                      <p:cNvPr id="0" name="图片 6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213" y="5376863"/>
                        <a:ext cx="251301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12"/>
          <p:cNvSpPr txBox="1">
            <a:spLocks noChangeArrowheads="1"/>
          </p:cNvSpPr>
          <p:nvPr/>
        </p:nvSpPr>
        <p:spPr bwMode="auto">
          <a:xfrm>
            <a:off x="7526956" y="5495505"/>
            <a:ext cx="267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马吕斯定律</a:t>
            </a:r>
            <a:endParaRPr lang="zh-CN" altLang="en-US" sz="2800" b="1" dirty="0">
              <a:solidFill>
                <a:srgbClr val="FF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68" name="Rectangle 46"/>
          <p:cNvSpPr>
            <a:spLocks noChangeArrowheads="1"/>
          </p:cNvSpPr>
          <p:nvPr/>
        </p:nvSpPr>
        <p:spPr bwMode="auto">
          <a:xfrm>
            <a:off x="8079669" y="4527067"/>
            <a:ext cx="358873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   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当偏振片的偏振化方向和光振动方向有夹角时，</a:t>
            </a:r>
            <a:endParaRPr lang="zh-CN" altLang="en-US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4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4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4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74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1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6" grpId="0"/>
      <p:bldP spid="574509" grpId="0"/>
      <p:bldP spid="574510" grpId="0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ChangeArrowheads="1"/>
          </p:cNvSpPr>
          <p:nvPr/>
        </p:nvSpPr>
        <p:spPr bwMode="auto">
          <a:xfrm>
            <a:off x="615816" y="1091768"/>
            <a:ext cx="1067144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399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部分偏振光经过偏振片后，光强随偏振化方向不同而变化，但不会有全暗。</a:t>
            </a:r>
            <a:endParaRPr lang="zh-CN" altLang="en-US" sz="2800" b="1" dirty="0">
              <a:solidFill>
                <a:srgbClr val="3399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76515" name="Group 3"/>
          <p:cNvGrpSpPr/>
          <p:nvPr/>
        </p:nvGrpSpPr>
        <p:grpSpPr bwMode="auto">
          <a:xfrm>
            <a:off x="1919289" y="3070225"/>
            <a:ext cx="2016125" cy="865188"/>
            <a:chOff x="249" y="1616"/>
            <a:chExt cx="1270" cy="545"/>
          </a:xfrm>
        </p:grpSpPr>
        <p:sp>
          <p:nvSpPr>
            <p:cNvPr id="576516" name="Line 4"/>
            <p:cNvSpPr>
              <a:spLocks noChangeShapeType="1"/>
            </p:cNvSpPr>
            <p:nvPr/>
          </p:nvSpPr>
          <p:spPr bwMode="auto">
            <a:xfrm>
              <a:off x="249" y="1888"/>
              <a:ext cx="1270" cy="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17" name="Line 5"/>
            <p:cNvSpPr>
              <a:spLocks noChangeShapeType="1"/>
            </p:cNvSpPr>
            <p:nvPr/>
          </p:nvSpPr>
          <p:spPr bwMode="auto">
            <a:xfrm>
              <a:off x="585" y="1616"/>
              <a:ext cx="0" cy="545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18" name="Line 6"/>
            <p:cNvSpPr>
              <a:spLocks noChangeShapeType="1"/>
            </p:cNvSpPr>
            <p:nvPr/>
          </p:nvSpPr>
          <p:spPr bwMode="auto">
            <a:xfrm>
              <a:off x="1220" y="1616"/>
              <a:ext cx="0" cy="545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19" name="Line 7"/>
            <p:cNvSpPr>
              <a:spLocks noChangeShapeType="1"/>
            </p:cNvSpPr>
            <p:nvPr/>
          </p:nvSpPr>
          <p:spPr bwMode="auto">
            <a:xfrm>
              <a:off x="748" y="1616"/>
              <a:ext cx="0" cy="545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20" name="Line 8"/>
            <p:cNvSpPr>
              <a:spLocks noChangeShapeType="1"/>
            </p:cNvSpPr>
            <p:nvPr/>
          </p:nvSpPr>
          <p:spPr bwMode="auto">
            <a:xfrm>
              <a:off x="1029" y="1616"/>
              <a:ext cx="0" cy="545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21" name="Oval 9"/>
            <p:cNvSpPr>
              <a:spLocks noChangeArrowheads="1"/>
            </p:cNvSpPr>
            <p:nvPr/>
          </p:nvSpPr>
          <p:spPr bwMode="auto">
            <a:xfrm>
              <a:off x="431" y="1842"/>
              <a:ext cx="91" cy="90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22" name="Oval 10"/>
            <p:cNvSpPr>
              <a:spLocks noChangeArrowheads="1"/>
            </p:cNvSpPr>
            <p:nvPr/>
          </p:nvSpPr>
          <p:spPr bwMode="auto">
            <a:xfrm>
              <a:off x="839" y="1842"/>
              <a:ext cx="91" cy="90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76523" name="Group 11"/>
          <p:cNvGrpSpPr/>
          <p:nvPr/>
        </p:nvGrpSpPr>
        <p:grpSpPr bwMode="auto">
          <a:xfrm>
            <a:off x="6311901" y="3070225"/>
            <a:ext cx="2016125" cy="865188"/>
            <a:chOff x="3016" y="1614"/>
            <a:chExt cx="1270" cy="545"/>
          </a:xfrm>
        </p:grpSpPr>
        <p:sp>
          <p:nvSpPr>
            <p:cNvPr id="576524" name="Line 12"/>
            <p:cNvSpPr>
              <a:spLocks noChangeShapeType="1"/>
            </p:cNvSpPr>
            <p:nvPr/>
          </p:nvSpPr>
          <p:spPr bwMode="auto">
            <a:xfrm>
              <a:off x="3016" y="1886"/>
              <a:ext cx="1270" cy="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25" name="Line 13"/>
            <p:cNvSpPr>
              <a:spLocks noChangeShapeType="1"/>
            </p:cNvSpPr>
            <p:nvPr/>
          </p:nvSpPr>
          <p:spPr bwMode="auto">
            <a:xfrm>
              <a:off x="3497" y="1614"/>
              <a:ext cx="0" cy="545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26" name="Line 14"/>
            <p:cNvSpPr>
              <a:spLocks noChangeShapeType="1"/>
            </p:cNvSpPr>
            <p:nvPr/>
          </p:nvSpPr>
          <p:spPr bwMode="auto">
            <a:xfrm>
              <a:off x="3878" y="1614"/>
              <a:ext cx="0" cy="545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27" name="Oval 15"/>
            <p:cNvSpPr>
              <a:spLocks noChangeArrowheads="1"/>
            </p:cNvSpPr>
            <p:nvPr/>
          </p:nvSpPr>
          <p:spPr bwMode="auto">
            <a:xfrm>
              <a:off x="3288" y="1842"/>
              <a:ext cx="91" cy="90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28" name="Oval 16"/>
            <p:cNvSpPr>
              <a:spLocks noChangeArrowheads="1"/>
            </p:cNvSpPr>
            <p:nvPr/>
          </p:nvSpPr>
          <p:spPr bwMode="auto">
            <a:xfrm>
              <a:off x="3733" y="1842"/>
              <a:ext cx="91" cy="90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29" name="Oval 17"/>
            <p:cNvSpPr>
              <a:spLocks noChangeArrowheads="1"/>
            </p:cNvSpPr>
            <p:nvPr/>
          </p:nvSpPr>
          <p:spPr bwMode="auto">
            <a:xfrm>
              <a:off x="3152" y="1842"/>
              <a:ext cx="91" cy="90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30" name="Oval 18"/>
            <p:cNvSpPr>
              <a:spLocks noChangeArrowheads="1"/>
            </p:cNvSpPr>
            <p:nvPr/>
          </p:nvSpPr>
          <p:spPr bwMode="auto">
            <a:xfrm>
              <a:off x="3587" y="1843"/>
              <a:ext cx="91" cy="90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76531" name="Group 19"/>
          <p:cNvGrpSpPr/>
          <p:nvPr/>
        </p:nvGrpSpPr>
        <p:grpSpPr bwMode="auto">
          <a:xfrm>
            <a:off x="3575050" y="2278063"/>
            <a:ext cx="649288" cy="2449512"/>
            <a:chOff x="1338" y="1117"/>
            <a:chExt cx="409" cy="1543"/>
          </a:xfrm>
        </p:grpSpPr>
        <p:grpSp>
          <p:nvGrpSpPr>
            <p:cNvPr id="576532" name="Group 20"/>
            <p:cNvGrpSpPr/>
            <p:nvPr/>
          </p:nvGrpSpPr>
          <p:grpSpPr bwMode="auto">
            <a:xfrm>
              <a:off x="1338" y="1117"/>
              <a:ext cx="409" cy="1543"/>
              <a:chOff x="793" y="1434"/>
              <a:chExt cx="545" cy="1905"/>
            </a:xfrm>
          </p:grpSpPr>
          <p:sp>
            <p:nvSpPr>
              <p:cNvPr id="576533" name="AutoShape 21"/>
              <p:cNvSpPr>
                <a:spLocks noChangeArrowheads="1"/>
              </p:cNvSpPr>
              <p:nvPr/>
            </p:nvSpPr>
            <p:spPr bwMode="auto">
              <a:xfrm>
                <a:off x="793" y="1434"/>
                <a:ext cx="545" cy="1905"/>
              </a:xfrm>
              <a:prstGeom prst="cube">
                <a:avLst>
                  <a:gd name="adj" fmla="val 93532"/>
                </a:avLst>
              </a:prstGeom>
              <a:solidFill>
                <a:srgbClr val="33CCFF"/>
              </a:solidFill>
              <a:ln w="9525">
                <a:solidFill>
                  <a:srgbClr val="0099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76534" name="Object 22"/>
              <p:cNvGraphicFramePr>
                <a:graphicFrameLocks noChangeAspect="1"/>
              </p:cNvGraphicFramePr>
              <p:nvPr/>
            </p:nvGraphicFramePr>
            <p:xfrm>
              <a:off x="857" y="1888"/>
              <a:ext cx="21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14" name="Equation" r:id="rId1" imgW="152400" imgH="165100" progId="Equation.DSMT4">
                      <p:embed/>
                    </p:oleObj>
                  </mc:Choice>
                  <mc:Fallback>
                    <p:oleObj name="Equation" r:id="rId1" imgW="152400" imgH="165100" progId="Equation.DSMT4">
                      <p:embed/>
                      <p:pic>
                        <p:nvPicPr>
                          <p:cNvPr id="0" name="图片 72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7" y="1888"/>
                            <a:ext cx="21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33CC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76535" name="Line 23"/>
            <p:cNvSpPr>
              <a:spLocks noChangeShapeType="1"/>
            </p:cNvSpPr>
            <p:nvPr/>
          </p:nvSpPr>
          <p:spPr bwMode="auto">
            <a:xfrm>
              <a:off x="1565" y="1616"/>
              <a:ext cx="0" cy="544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6536" name="Group 24"/>
          <p:cNvGrpSpPr/>
          <p:nvPr/>
        </p:nvGrpSpPr>
        <p:grpSpPr bwMode="auto">
          <a:xfrm>
            <a:off x="3935414" y="3070225"/>
            <a:ext cx="2016125" cy="865188"/>
            <a:chOff x="1111" y="2251"/>
            <a:chExt cx="1270" cy="545"/>
          </a:xfrm>
        </p:grpSpPr>
        <p:sp>
          <p:nvSpPr>
            <p:cNvPr id="576537" name="Line 25"/>
            <p:cNvSpPr>
              <a:spLocks noChangeShapeType="1"/>
            </p:cNvSpPr>
            <p:nvPr/>
          </p:nvSpPr>
          <p:spPr bwMode="auto">
            <a:xfrm>
              <a:off x="1111" y="2523"/>
              <a:ext cx="1270" cy="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38" name="Line 26"/>
            <p:cNvSpPr>
              <a:spLocks noChangeShapeType="1"/>
            </p:cNvSpPr>
            <p:nvPr/>
          </p:nvSpPr>
          <p:spPr bwMode="auto">
            <a:xfrm>
              <a:off x="1429" y="2251"/>
              <a:ext cx="0" cy="545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39" name="Line 27"/>
            <p:cNvSpPr>
              <a:spLocks noChangeShapeType="1"/>
            </p:cNvSpPr>
            <p:nvPr/>
          </p:nvSpPr>
          <p:spPr bwMode="auto">
            <a:xfrm>
              <a:off x="1701" y="2251"/>
              <a:ext cx="0" cy="545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40" name="Line 28"/>
            <p:cNvSpPr>
              <a:spLocks noChangeShapeType="1"/>
            </p:cNvSpPr>
            <p:nvPr/>
          </p:nvSpPr>
          <p:spPr bwMode="auto">
            <a:xfrm>
              <a:off x="1973" y="2251"/>
              <a:ext cx="0" cy="545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6541" name="Group 29"/>
          <p:cNvGrpSpPr/>
          <p:nvPr/>
        </p:nvGrpSpPr>
        <p:grpSpPr bwMode="auto">
          <a:xfrm>
            <a:off x="7967664" y="2349501"/>
            <a:ext cx="649287" cy="2449513"/>
            <a:chOff x="4059" y="1162"/>
            <a:chExt cx="409" cy="1543"/>
          </a:xfrm>
        </p:grpSpPr>
        <p:grpSp>
          <p:nvGrpSpPr>
            <p:cNvPr id="576542" name="Group 30"/>
            <p:cNvGrpSpPr/>
            <p:nvPr/>
          </p:nvGrpSpPr>
          <p:grpSpPr bwMode="auto">
            <a:xfrm>
              <a:off x="4059" y="1162"/>
              <a:ext cx="409" cy="1543"/>
              <a:chOff x="793" y="1434"/>
              <a:chExt cx="545" cy="1905"/>
            </a:xfrm>
          </p:grpSpPr>
          <p:sp>
            <p:nvSpPr>
              <p:cNvPr id="576543" name="AutoShape 31"/>
              <p:cNvSpPr>
                <a:spLocks noChangeArrowheads="1"/>
              </p:cNvSpPr>
              <p:nvPr/>
            </p:nvSpPr>
            <p:spPr bwMode="auto">
              <a:xfrm>
                <a:off x="793" y="1434"/>
                <a:ext cx="545" cy="1905"/>
              </a:xfrm>
              <a:prstGeom prst="cube">
                <a:avLst>
                  <a:gd name="adj" fmla="val 93532"/>
                </a:avLst>
              </a:prstGeom>
              <a:solidFill>
                <a:srgbClr val="00CCFF"/>
              </a:solidFill>
              <a:ln w="9525">
                <a:solidFill>
                  <a:srgbClr val="0099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76544" name="Object 32"/>
              <p:cNvGraphicFramePr>
                <a:graphicFrameLocks noChangeAspect="1"/>
              </p:cNvGraphicFramePr>
              <p:nvPr/>
            </p:nvGraphicFramePr>
            <p:xfrm>
              <a:off x="857" y="1888"/>
              <a:ext cx="21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15" name="Equation" r:id="rId3" imgW="152400" imgH="165100" progId="Equation.DSMT4">
                      <p:embed/>
                    </p:oleObj>
                  </mc:Choice>
                  <mc:Fallback>
                    <p:oleObj name="Equation" r:id="rId3" imgW="152400" imgH="165100" progId="Equation.DSMT4">
                      <p:embed/>
                      <p:pic>
                        <p:nvPicPr>
                          <p:cNvPr id="0" name="图片 72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7" y="1888"/>
                            <a:ext cx="21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76545" name="Line 33"/>
            <p:cNvSpPr>
              <a:spLocks noChangeShapeType="1"/>
            </p:cNvSpPr>
            <p:nvPr/>
          </p:nvSpPr>
          <p:spPr bwMode="auto">
            <a:xfrm rot="2100000">
              <a:off x="4286" y="1660"/>
              <a:ext cx="0" cy="45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6546" name="Group 34"/>
          <p:cNvGrpSpPr/>
          <p:nvPr/>
        </p:nvGrpSpPr>
        <p:grpSpPr bwMode="auto">
          <a:xfrm>
            <a:off x="8328026" y="3429001"/>
            <a:ext cx="2016125" cy="142875"/>
            <a:chOff x="4286" y="1842"/>
            <a:chExt cx="1270" cy="90"/>
          </a:xfrm>
        </p:grpSpPr>
        <p:sp>
          <p:nvSpPr>
            <p:cNvPr id="576547" name="Line 35"/>
            <p:cNvSpPr>
              <a:spLocks noChangeShapeType="1"/>
            </p:cNvSpPr>
            <p:nvPr/>
          </p:nvSpPr>
          <p:spPr bwMode="auto">
            <a:xfrm>
              <a:off x="4286" y="1886"/>
              <a:ext cx="1270" cy="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48" name="Oval 36"/>
            <p:cNvSpPr>
              <a:spLocks noChangeArrowheads="1"/>
            </p:cNvSpPr>
            <p:nvPr/>
          </p:nvSpPr>
          <p:spPr bwMode="auto">
            <a:xfrm>
              <a:off x="4513" y="1842"/>
              <a:ext cx="91" cy="90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49" name="Oval 37"/>
            <p:cNvSpPr>
              <a:spLocks noChangeArrowheads="1"/>
            </p:cNvSpPr>
            <p:nvPr/>
          </p:nvSpPr>
          <p:spPr bwMode="auto">
            <a:xfrm>
              <a:off x="4694" y="1842"/>
              <a:ext cx="91" cy="90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50" name="Oval 38"/>
            <p:cNvSpPr>
              <a:spLocks noChangeArrowheads="1"/>
            </p:cNvSpPr>
            <p:nvPr/>
          </p:nvSpPr>
          <p:spPr bwMode="auto">
            <a:xfrm>
              <a:off x="4876" y="1842"/>
              <a:ext cx="91" cy="90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51" name="Oval 39"/>
            <p:cNvSpPr>
              <a:spLocks noChangeArrowheads="1"/>
            </p:cNvSpPr>
            <p:nvPr/>
          </p:nvSpPr>
          <p:spPr bwMode="auto">
            <a:xfrm>
              <a:off x="5057" y="1842"/>
              <a:ext cx="91" cy="90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1" name="Rectangle 38"/>
          <p:cNvSpPr>
            <a:spLocks noChangeArrowheads="1"/>
          </p:cNvSpPr>
          <p:nvPr/>
        </p:nvSpPr>
        <p:spPr bwMode="auto">
          <a:xfrm>
            <a:off x="148542" y="212032"/>
            <a:ext cx="70503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三、实验原理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偏振片  起偏与检偏</a:t>
            </a:r>
            <a:endParaRPr lang="zh-CN" altLang="en-US" sz="28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6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6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6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6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76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6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1050" y="1287835"/>
            <a:ext cx="4416313" cy="40089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37" y="4862437"/>
            <a:ext cx="2037138" cy="10654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2376" y="1287835"/>
            <a:ext cx="50067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布儒斯特于 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1815 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年发现：自然光在电介质界面上反射和折射时，一般情况下反射光和折射光都是</a:t>
            </a: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部分偏振光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，当入射角为某特定角时反射光是线偏振光，其振动方向与入射面垂直，此特定角称为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布儒斯特角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起偏角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，用</a:t>
            </a:r>
            <a:r>
              <a:rPr lang="en-US" altLang="zh-CN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b="1" i="1" dirty="0" err="1">
                <a:solidFill>
                  <a:srgbClr val="00206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表示。此规律称为布儒斯特定律。光以布儒斯特角入射时，反射光与折射光互相</a:t>
            </a: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垂直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Rectangle 38"/>
          <p:cNvSpPr>
            <a:spLocks noChangeArrowheads="1"/>
          </p:cNvSpPr>
          <p:nvPr/>
        </p:nvSpPr>
        <p:spPr bwMode="auto">
          <a:xfrm>
            <a:off x="148542" y="212032"/>
            <a:ext cx="99229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三、实验原理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偏振片  起偏与检偏（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布儒斯特定律</a:t>
            </a:r>
            <a:r>
              <a:rPr lang="zh-CN" altLang="en-US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17363" y="1610564"/>
            <a:ext cx="1317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反射光：垂直入射面的振动占优</a:t>
            </a:r>
            <a:endParaRPr lang="zh-CN" altLang="en-US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17363" y="3768770"/>
            <a:ext cx="1317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透射光：平行入射面的振动占优</a:t>
            </a:r>
            <a:endParaRPr lang="zh-CN" altLang="en-US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/>
          <p:cNvSpPr>
            <a:spLocks noChangeArrowheads="1"/>
          </p:cNvSpPr>
          <p:nvPr/>
        </p:nvSpPr>
        <p:spPr bwMode="auto">
          <a:xfrm>
            <a:off x="155875" y="248758"/>
            <a:ext cx="468109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三、实验原理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波片</a:t>
            </a:r>
            <a:endParaRPr lang="zh-CN" altLang="en-US" sz="2800" b="1" dirty="0">
              <a:solidFill>
                <a:srgbClr val="004E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10691" y="1204190"/>
                <a:ext cx="11515844" cy="3123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  将一束平面偏振光垂直入射到具有双折射的晶片上，光波被分成两束振动方向互相垂直的平面偏振光，其中一束比另一束较快地通过晶体，当射出晶片时，两束光波产生一个相位差。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kumimoji="1" lang="zh-CN" altLang="en-US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波片：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能使相互垂直的两振动分量间产生附加光程差（相位差）的光学元件。通常由具有精确厚度的石英、方解石等双折射晶片制成。相位差是利用不同偏振方向的光在晶体中的传播速度不同来实现的。传播速度较大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)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的振动方向成为快轴，传播速度较小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)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的振动方向称为慢轴（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光和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e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光取决于晶体类型）。设快轴和慢轴对应的折射率分别为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altLang="zh-CN" sz="2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𝑒</m:t>
                        </m:r>
                      </m:sub>
                    </m:sSub>
                    <m:r>
                      <a:rPr lang="zh-CN" altLang="en-US" sz="24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和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altLang="zh-CN" sz="2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，波片的厚度为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𝑑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，则光束通过波片后的光程差为：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91" y="1204190"/>
                <a:ext cx="11515844" cy="3123932"/>
              </a:xfrm>
              <a:prstGeom prst="rect">
                <a:avLst/>
              </a:prstGeom>
              <a:blipFill rotWithShape="1">
                <a:blip r:embed="rId1"/>
                <a:stretch>
                  <a:fillRect l="-4" t="-7" r="5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884143" y="4481543"/>
                <a:ext cx="10423713" cy="1638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𝒔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𝒐</m:t>
                            </m:r>
                          </m:sub>
                        </m:sSub>
                        <m:r>
                          <a:rPr lang="en-US" altLang="zh-CN" sz="2400" b="1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𝒆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𝒅</m:t>
                    </m:r>
                  </m:oMath>
                </a14:m>
                <a:r>
                  <a:rPr lang="en-US" altLang="zh-CN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相位差为 </a:t>
                </a:r>
                <a14:m>
                  <m:oMath xmlns:m="http://schemas.openxmlformats.org/officeDocument/2006/math">
                    <m:r>
                      <a:rPr lang="el-GR" altLang="zh-CN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𝚫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𝟐</m:t>
                        </m:r>
                        <m:r>
                          <a:rPr lang="zh-CN" altLang="en-US" sz="2400" b="1" i="1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𝝅</m:t>
                        </m:r>
                      </m:num>
                      <m:den>
                        <m:r>
                          <a:rPr lang="zh-CN" altLang="en-US" sz="2400" b="1" i="1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𝝀</m:t>
                        </m:r>
                      </m:den>
                    </m:f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∙</m:t>
                    </m:r>
                    <m:r>
                      <a:rPr lang="en-US" altLang="zh-CN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𝒔</m:t>
                    </m:r>
                    <m:r>
                      <a:rPr lang="zh-CN" altLang="en-US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。</m:t>
                    </m:r>
                  </m:oMath>
                </a14:m>
                <a:endParaRPr lang="en-US" altLang="zh-CN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575945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𝒔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r>
                      <a:rPr lang="en-US" altLang="zh-CN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𝒎</m:t>
                    </m:r>
                    <m:r>
                      <a:rPr lang="zh-CN" altLang="en-US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±</m:t>
                    </m:r>
                    <m:r>
                      <a:rPr lang="zh-CN" altLang="en-US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𝟒</m:t>
                    </m:r>
                    <m:r>
                      <a:rPr lang="zh-CN" altLang="en-US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，</m:t>
                    </m:r>
                  </m:oMath>
                </a14:m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l-GR" altLang="zh-CN" sz="2400" b="1" i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𝚫</m:t>
                    </m:r>
                    <m:r>
                      <a:rPr lang="en-US" altLang="zh-CN" sz="24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𝟐</m:t>
                    </m:r>
                    <m:r>
                      <a:rPr lang="en-US" altLang="zh-CN" sz="2400" b="1" i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𝒎</m:t>
                    </m:r>
                    <m:r>
                      <a:rPr lang="zh-CN" altLang="en-US" sz="2400" b="1" i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𝝅</m:t>
                    </m:r>
                    <m:r>
                      <a:rPr lang="en-US" altLang="zh-CN" sz="24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±</m:t>
                    </m:r>
                    <m:f>
                      <m:fPr>
                        <m:ctrlPr>
                          <a:rPr lang="en-US" altLang="zh-CN" sz="2400" b="1" i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2400" b="1" i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2400" b="1" i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，该波片称为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波片。</a:t>
                </a:r>
                <a:endParaRPr lang="en-US" altLang="zh-CN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575945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𝒔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r>
                      <a:rPr lang="en-US" altLang="zh-CN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𝒎</m:t>
                    </m:r>
                    <m:r>
                      <a:rPr lang="zh-CN" altLang="en-US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±</m:t>
                    </m:r>
                    <m:r>
                      <a:rPr lang="zh-CN" altLang="en-US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𝟐</m:t>
                    </m:r>
                    <m:r>
                      <a:rPr lang="zh-CN" altLang="en-US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，</m:t>
                    </m:r>
                  </m:oMath>
                </a14:m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l-GR" altLang="zh-CN" sz="2400" b="1" i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𝚫</m:t>
                    </m:r>
                    <m:r>
                      <a:rPr lang="en-US" altLang="zh-CN" sz="24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𝟐</m:t>
                    </m:r>
                    <m:r>
                      <a:rPr lang="en-US" altLang="zh-CN" sz="2400" b="1" i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𝒎</m:t>
                    </m:r>
                    <m:r>
                      <a:rPr lang="zh-CN" altLang="en-US" sz="2400" b="1" i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𝝅</m:t>
                    </m:r>
                    <m:r>
                      <a:rPr lang="en-US" altLang="zh-CN" sz="24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±</m:t>
                    </m:r>
                    <m:r>
                      <a:rPr lang="zh-CN" altLang="en-US" sz="2400" b="1" i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𝝅</m:t>
                    </m:r>
                  </m:oMath>
                </a14:m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，该波片称为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𝟐</m:t>
                    </m:r>
                  </m:oMath>
                </a14:m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波片。</a:t>
                </a:r>
                <a:endParaRPr lang="zh-CN" alt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43" y="4481543"/>
                <a:ext cx="10423713" cy="1638141"/>
              </a:xfrm>
              <a:prstGeom prst="rect">
                <a:avLst/>
              </a:prstGeom>
              <a:blipFill rotWithShape="1">
                <a:blip r:embed="rId2"/>
                <a:stretch>
                  <a:fillRect l="-2" t="-21" r="4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7610" y="1486427"/>
            <a:ext cx="109907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96240">
              <a:spcAft>
                <a:spcPts val="600"/>
              </a:spcAft>
            </a:pP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产生偏振光的常用方式：</a:t>
            </a:r>
            <a:endParaRPr lang="en-US" altLang="zh-CN" sz="2400" b="1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60045" indent="-39624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光在界面的反射和透射：根据布儒斯特定律，入射角为一特定值时，反射光为完全线偏振光，折射光为部分偏振光。</a:t>
            </a:r>
            <a:endParaRPr lang="en-US" altLang="zh-CN" sz="24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60045" indent="-39624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光学棱镜：利于晶体的双折射原理得到的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光和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光是完全偏振光。</a:t>
            </a:r>
            <a:endParaRPr lang="en-US" altLang="zh-CN" sz="24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60045" indent="-39624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采用偏振片作为起偏器产生偏振光。本实验中采用偏振片作为起偏器和检偏器。</a:t>
            </a:r>
            <a:endParaRPr lang="en-US" altLang="zh-CN" sz="24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31"/>
          <p:cNvSpPr>
            <a:spLocks noChangeArrowheads="1"/>
          </p:cNvSpPr>
          <p:nvPr/>
        </p:nvSpPr>
        <p:spPr bwMode="auto">
          <a:xfrm>
            <a:off x="0" y="224878"/>
            <a:ext cx="63914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三、实验原理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b="1" dirty="0">
                <a:solidFill>
                  <a:srgbClr val="FF0000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r>
              <a:rPr lang="zh-CN" altLang="en-US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、光学元件简介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6" name="Rectangle 4"/>
          <p:cNvSpPr>
            <a:spLocks noChangeArrowheads="1"/>
          </p:cNvSpPr>
          <p:nvPr/>
        </p:nvSpPr>
        <p:spPr bwMode="auto">
          <a:xfrm>
            <a:off x="23277" y="174159"/>
            <a:ext cx="78184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四、实验内容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>
                <a:solidFill>
                  <a:srgbClr val="FF0000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马吕斯定律的验证</a:t>
            </a:r>
            <a:endParaRPr lang="zh-CN" altLang="en-US" sz="2800" b="1" dirty="0">
              <a:solidFill>
                <a:srgbClr val="004E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7277" name="Group 45"/>
          <p:cNvGrpSpPr/>
          <p:nvPr/>
        </p:nvGrpSpPr>
        <p:grpSpPr bwMode="auto">
          <a:xfrm>
            <a:off x="1351243" y="1296055"/>
            <a:ext cx="7042150" cy="4530726"/>
            <a:chOff x="-202" y="359"/>
            <a:chExt cx="4436" cy="2854"/>
          </a:xfrm>
        </p:grpSpPr>
        <p:sp>
          <p:nvSpPr>
            <p:cNvPr id="607238" name="Rectangle 6"/>
            <p:cNvSpPr>
              <a:spLocks noChangeArrowheads="1"/>
            </p:cNvSpPr>
            <p:nvPr/>
          </p:nvSpPr>
          <p:spPr bwMode="auto">
            <a:xfrm>
              <a:off x="612" y="1525"/>
              <a:ext cx="363" cy="36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50000">
                  <a:schemeClr val="bg1"/>
                </a:gs>
                <a:gs pos="100000">
                  <a:srgbClr val="29292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07248" name="Group 16"/>
            <p:cNvGrpSpPr/>
            <p:nvPr/>
          </p:nvGrpSpPr>
          <p:grpSpPr bwMode="auto">
            <a:xfrm>
              <a:off x="2426" y="1241"/>
              <a:ext cx="286" cy="828"/>
              <a:chOff x="1602" y="1026"/>
              <a:chExt cx="635" cy="1315"/>
            </a:xfrm>
          </p:grpSpPr>
          <p:grpSp>
            <p:nvGrpSpPr>
              <p:cNvPr id="607249" name="Group 17"/>
              <p:cNvGrpSpPr/>
              <p:nvPr/>
            </p:nvGrpSpPr>
            <p:grpSpPr bwMode="auto">
              <a:xfrm>
                <a:off x="1602" y="1026"/>
                <a:ext cx="635" cy="1315"/>
                <a:chOff x="2789" y="1706"/>
                <a:chExt cx="635" cy="1315"/>
              </a:xfrm>
            </p:grpSpPr>
            <p:sp>
              <p:nvSpPr>
                <p:cNvPr id="607250" name="Line 18"/>
                <p:cNvSpPr>
                  <a:spLocks noChangeShapeType="1"/>
                </p:cNvSpPr>
                <p:nvPr/>
              </p:nvSpPr>
              <p:spPr bwMode="auto">
                <a:xfrm>
                  <a:off x="3052" y="1715"/>
                  <a:ext cx="137" cy="0"/>
                </a:xfrm>
                <a:prstGeom prst="line">
                  <a:avLst/>
                </a:prstGeom>
                <a:noFill/>
                <a:ln w="38100">
                  <a:solidFill>
                    <a:srgbClr val="0099FF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07251" name="Line 19"/>
                <p:cNvSpPr>
                  <a:spLocks noChangeShapeType="1"/>
                </p:cNvSpPr>
                <p:nvPr/>
              </p:nvSpPr>
              <p:spPr bwMode="auto">
                <a:xfrm>
                  <a:off x="3034" y="3013"/>
                  <a:ext cx="137" cy="0"/>
                </a:xfrm>
                <a:prstGeom prst="line">
                  <a:avLst/>
                </a:prstGeom>
                <a:noFill/>
                <a:ln w="38100">
                  <a:solidFill>
                    <a:srgbClr val="0099FF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607252" name="Group 20"/>
                <p:cNvGrpSpPr/>
                <p:nvPr/>
              </p:nvGrpSpPr>
              <p:grpSpPr bwMode="auto">
                <a:xfrm>
                  <a:off x="2789" y="1706"/>
                  <a:ext cx="635" cy="1315"/>
                  <a:chOff x="2517" y="2024"/>
                  <a:chExt cx="635" cy="1315"/>
                </a:xfrm>
              </p:grpSpPr>
              <p:sp>
                <p:nvSpPr>
                  <p:cNvPr id="607253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2024"/>
                    <a:ext cx="544" cy="1315"/>
                  </a:xfrm>
                  <a:prstGeom prst="ellipse">
                    <a:avLst/>
                  </a:prstGeom>
                  <a:solidFill>
                    <a:srgbClr val="0099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7254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2517" y="2024"/>
                    <a:ext cx="544" cy="1315"/>
                  </a:xfrm>
                  <a:prstGeom prst="ellipse">
                    <a:avLst/>
                  </a:prstGeom>
                  <a:solidFill>
                    <a:srgbClr val="33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07255" name="Line 23"/>
                <p:cNvSpPr>
                  <a:spLocks noChangeShapeType="1"/>
                </p:cNvSpPr>
                <p:nvPr/>
              </p:nvSpPr>
              <p:spPr bwMode="auto">
                <a:xfrm>
                  <a:off x="2853" y="2224"/>
                  <a:ext cx="411" cy="306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607256" name="Object 24"/>
              <p:cNvGraphicFramePr>
                <a:graphicFrameLocks noChangeAspect="1"/>
              </p:cNvGraphicFramePr>
              <p:nvPr/>
            </p:nvGraphicFramePr>
            <p:xfrm>
              <a:off x="1746" y="1207"/>
              <a:ext cx="158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86" name="Equation" r:id="rId1" imgW="152400" imgH="165100" progId="Equation.DSMT4">
                      <p:embed/>
                    </p:oleObj>
                  </mc:Choice>
                  <mc:Fallback>
                    <p:oleObj name="Equation" r:id="rId1" imgW="152400" imgH="165100" progId="Equation.DSMT4">
                      <p:embed/>
                      <p:pic>
                        <p:nvPicPr>
                          <p:cNvPr id="0" name="图片 1028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6" y="1207"/>
                            <a:ext cx="158" cy="1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07257" name="Rectangle 25"/>
            <p:cNvSpPr>
              <a:spLocks noChangeArrowheads="1"/>
            </p:cNvSpPr>
            <p:nvPr/>
          </p:nvSpPr>
          <p:spPr bwMode="auto">
            <a:xfrm>
              <a:off x="3616" y="1565"/>
              <a:ext cx="216" cy="32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50000">
                  <a:schemeClr val="bg1"/>
                </a:gs>
                <a:gs pos="100000">
                  <a:srgbClr val="29292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07258" name="Group 26"/>
            <p:cNvGrpSpPr/>
            <p:nvPr/>
          </p:nvGrpSpPr>
          <p:grpSpPr bwMode="auto">
            <a:xfrm>
              <a:off x="1383" y="1255"/>
              <a:ext cx="286" cy="828"/>
              <a:chOff x="1602" y="1026"/>
              <a:chExt cx="635" cy="1315"/>
            </a:xfrm>
          </p:grpSpPr>
          <p:grpSp>
            <p:nvGrpSpPr>
              <p:cNvPr id="607259" name="Group 27"/>
              <p:cNvGrpSpPr/>
              <p:nvPr/>
            </p:nvGrpSpPr>
            <p:grpSpPr bwMode="auto">
              <a:xfrm>
                <a:off x="1602" y="1026"/>
                <a:ext cx="635" cy="1315"/>
                <a:chOff x="2789" y="1706"/>
                <a:chExt cx="635" cy="1315"/>
              </a:xfrm>
            </p:grpSpPr>
            <p:sp>
              <p:nvSpPr>
                <p:cNvPr id="607260" name="Line 28"/>
                <p:cNvSpPr>
                  <a:spLocks noChangeShapeType="1"/>
                </p:cNvSpPr>
                <p:nvPr/>
              </p:nvSpPr>
              <p:spPr bwMode="auto">
                <a:xfrm>
                  <a:off x="3052" y="1715"/>
                  <a:ext cx="137" cy="0"/>
                </a:xfrm>
                <a:prstGeom prst="line">
                  <a:avLst/>
                </a:prstGeom>
                <a:noFill/>
                <a:ln w="38100">
                  <a:solidFill>
                    <a:srgbClr val="0099FF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07261" name="Line 29"/>
                <p:cNvSpPr>
                  <a:spLocks noChangeShapeType="1"/>
                </p:cNvSpPr>
                <p:nvPr/>
              </p:nvSpPr>
              <p:spPr bwMode="auto">
                <a:xfrm>
                  <a:off x="3034" y="3013"/>
                  <a:ext cx="137" cy="0"/>
                </a:xfrm>
                <a:prstGeom prst="line">
                  <a:avLst/>
                </a:prstGeom>
                <a:noFill/>
                <a:ln w="38100">
                  <a:solidFill>
                    <a:srgbClr val="0099FF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607262" name="Group 30"/>
                <p:cNvGrpSpPr/>
                <p:nvPr/>
              </p:nvGrpSpPr>
              <p:grpSpPr bwMode="auto">
                <a:xfrm>
                  <a:off x="2789" y="1706"/>
                  <a:ext cx="635" cy="1315"/>
                  <a:chOff x="2517" y="2024"/>
                  <a:chExt cx="635" cy="1315"/>
                </a:xfrm>
              </p:grpSpPr>
              <p:sp>
                <p:nvSpPr>
                  <p:cNvPr id="607263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2024"/>
                    <a:ext cx="544" cy="1315"/>
                  </a:xfrm>
                  <a:prstGeom prst="ellipse">
                    <a:avLst/>
                  </a:prstGeom>
                  <a:solidFill>
                    <a:srgbClr val="0099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7264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2517" y="2024"/>
                    <a:ext cx="544" cy="1315"/>
                  </a:xfrm>
                  <a:prstGeom prst="ellipse">
                    <a:avLst/>
                  </a:prstGeom>
                  <a:solidFill>
                    <a:srgbClr val="33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07265" name="Line 33"/>
                <p:cNvSpPr>
                  <a:spLocks noChangeShapeType="1"/>
                </p:cNvSpPr>
                <p:nvPr/>
              </p:nvSpPr>
              <p:spPr bwMode="auto">
                <a:xfrm>
                  <a:off x="2853" y="2224"/>
                  <a:ext cx="411" cy="306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607266" name="Object 34"/>
              <p:cNvGraphicFramePr>
                <a:graphicFrameLocks noChangeAspect="1"/>
              </p:cNvGraphicFramePr>
              <p:nvPr/>
            </p:nvGraphicFramePr>
            <p:xfrm>
              <a:off x="1746" y="1207"/>
              <a:ext cx="158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87" name="Equation" r:id="rId3" imgW="152400" imgH="165100" progId="Equation.DSMT4">
                      <p:embed/>
                    </p:oleObj>
                  </mc:Choice>
                  <mc:Fallback>
                    <p:oleObj name="Equation" r:id="rId3" imgW="152400" imgH="165100" progId="Equation.DSMT4">
                      <p:embed/>
                      <p:pic>
                        <p:nvPicPr>
                          <p:cNvPr id="0" name="图片 1028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6" y="1207"/>
                            <a:ext cx="158" cy="1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07267" name="Rectangle 35"/>
            <p:cNvSpPr>
              <a:spLocks noChangeArrowheads="1"/>
            </p:cNvSpPr>
            <p:nvPr/>
          </p:nvSpPr>
          <p:spPr bwMode="auto">
            <a:xfrm>
              <a:off x="1519" y="2078"/>
              <a:ext cx="44" cy="35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7268" name="Rectangle 36"/>
            <p:cNvSpPr>
              <a:spLocks noChangeArrowheads="1"/>
            </p:cNvSpPr>
            <p:nvPr/>
          </p:nvSpPr>
          <p:spPr bwMode="auto">
            <a:xfrm>
              <a:off x="2562" y="2078"/>
              <a:ext cx="44" cy="35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7269" name="Rectangle 37"/>
            <p:cNvSpPr>
              <a:spLocks noChangeArrowheads="1"/>
            </p:cNvSpPr>
            <p:nvPr/>
          </p:nvSpPr>
          <p:spPr bwMode="auto">
            <a:xfrm>
              <a:off x="793" y="1906"/>
              <a:ext cx="44" cy="5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7270" name="Rectangle 38"/>
            <p:cNvSpPr>
              <a:spLocks noChangeArrowheads="1"/>
            </p:cNvSpPr>
            <p:nvPr/>
          </p:nvSpPr>
          <p:spPr bwMode="auto">
            <a:xfrm>
              <a:off x="3698" y="1906"/>
              <a:ext cx="44" cy="5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7271" name="Rectangle 39"/>
            <p:cNvSpPr>
              <a:spLocks noChangeArrowheads="1"/>
            </p:cNvSpPr>
            <p:nvPr/>
          </p:nvSpPr>
          <p:spPr bwMode="auto">
            <a:xfrm>
              <a:off x="612" y="2432"/>
              <a:ext cx="3322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7272" name="Rectangle 40"/>
            <p:cNvSpPr>
              <a:spLocks noChangeArrowheads="1"/>
            </p:cNvSpPr>
            <p:nvPr/>
          </p:nvSpPr>
          <p:spPr bwMode="auto">
            <a:xfrm>
              <a:off x="114" y="1148"/>
              <a:ext cx="12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solidFill>
                    <a:srgbClr val="0066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半导体激光</a:t>
              </a:r>
              <a:endParaRPr lang="zh-CN" altLang="en-US" sz="2800" b="1">
                <a:solidFill>
                  <a:srgbClr val="006666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07273" name="Rectangle 41"/>
            <p:cNvSpPr>
              <a:spLocks noChangeArrowheads="1"/>
            </p:cNvSpPr>
            <p:nvPr/>
          </p:nvSpPr>
          <p:spPr bwMode="auto">
            <a:xfrm>
              <a:off x="1219" y="878"/>
              <a:ext cx="7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0066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偏振片</a:t>
              </a:r>
              <a:endParaRPr lang="zh-CN" altLang="en-US" sz="2800" b="1" dirty="0">
                <a:solidFill>
                  <a:srgbClr val="006666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07274" name="Rectangle 42"/>
            <p:cNvSpPr>
              <a:spLocks noChangeArrowheads="1"/>
            </p:cNvSpPr>
            <p:nvPr/>
          </p:nvSpPr>
          <p:spPr bwMode="auto">
            <a:xfrm>
              <a:off x="2204" y="878"/>
              <a:ext cx="7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solidFill>
                    <a:srgbClr val="0066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偏振片</a:t>
              </a:r>
              <a:endParaRPr lang="zh-CN" altLang="en-US" sz="2800" b="1">
                <a:solidFill>
                  <a:srgbClr val="006666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07275" name="Rectangle 43"/>
            <p:cNvSpPr>
              <a:spLocks noChangeArrowheads="1"/>
            </p:cNvSpPr>
            <p:nvPr/>
          </p:nvSpPr>
          <p:spPr bwMode="auto">
            <a:xfrm>
              <a:off x="3222" y="1205"/>
              <a:ext cx="10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solidFill>
                    <a:srgbClr val="0066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光功率计</a:t>
              </a:r>
              <a:endParaRPr lang="zh-CN" altLang="en-US" sz="2800" b="1">
                <a:solidFill>
                  <a:srgbClr val="006666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07276" name="Rectangle 44"/>
            <p:cNvSpPr>
              <a:spLocks noChangeArrowheads="1"/>
            </p:cNvSpPr>
            <p:nvPr/>
          </p:nvSpPr>
          <p:spPr bwMode="auto">
            <a:xfrm>
              <a:off x="1383" y="2886"/>
              <a:ext cx="19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rgbClr val="0066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验证马吕斯定律</a:t>
              </a:r>
              <a:endParaRPr lang="zh-CN" altLang="en-US" sz="2800" b="1" dirty="0">
                <a:solidFill>
                  <a:srgbClr val="006666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4" name="Rectangle 44"/>
            <p:cNvSpPr>
              <a:spLocks noChangeArrowheads="1"/>
            </p:cNvSpPr>
            <p:nvPr/>
          </p:nvSpPr>
          <p:spPr bwMode="auto">
            <a:xfrm>
              <a:off x="-202" y="359"/>
              <a:ext cx="19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测量光路</a:t>
              </a:r>
              <a:endParaRPr lang="zh-CN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95435" y="1664992"/>
                <a:ext cx="5099124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/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点击“开始实验”，可以看到右下角“实验内容”包含两部分：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457200" algn="just"/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“</a:t>
                </a:r>
                <a:r>
                  <a:rPr lang="zh-CN" altLang="en-US" sz="2400" b="1" dirty="0">
                    <a:solidFill>
                      <a:srgbClr val="FF00FF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研究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1" i="1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srgbClr val="FF00FF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波片对偏振光的影响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”和“</a:t>
                </a:r>
                <a:r>
                  <a:rPr lang="zh-CN" altLang="en-US" sz="2400" b="1" dirty="0">
                    <a:solidFill>
                      <a:srgbClr val="FF00FF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研究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400" b="1" dirty="0">
                    <a:solidFill>
                      <a:srgbClr val="FF00FF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波片对偏振光的影响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”。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457200" algn="just"/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457200" algn="just"/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桌面有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4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件仪器，从左至右分别为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光源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偏振片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A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偏振片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B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光屏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，如图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所示。用鼠标选中仪器，按下“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Delete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”键可以把桌面上的仪器放回左下角的“实验仪器”里。也可用鼠标把实验仪器拖回至桌面。</a:t>
                </a:r>
                <a:endParaRPr lang="zh-CN" altLang="en-US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5" y="1664992"/>
                <a:ext cx="5099124" cy="4154984"/>
              </a:xfrm>
              <a:prstGeom prst="rect">
                <a:avLst/>
              </a:prstGeom>
              <a:blipFill rotWithShape="1">
                <a:blip r:embed="rId1"/>
                <a:stretch>
                  <a:fillRect l="-10" t="-1" r="-3613" b="-6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5690796" y="1178254"/>
            <a:ext cx="6501204" cy="5128460"/>
            <a:chOff x="5572461" y="1664992"/>
            <a:chExt cx="6501204" cy="5128460"/>
          </a:xfrm>
        </p:grpSpPr>
        <p:grpSp>
          <p:nvGrpSpPr>
            <p:cNvPr id="7" name="组合 6"/>
            <p:cNvGrpSpPr/>
            <p:nvPr/>
          </p:nvGrpSpPr>
          <p:grpSpPr>
            <a:xfrm>
              <a:off x="5572461" y="1664992"/>
              <a:ext cx="6501204" cy="4732211"/>
              <a:chOff x="5572461" y="1664992"/>
              <a:chExt cx="6501204" cy="4732211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72461" y="1664992"/>
                <a:ext cx="6501204" cy="4732211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6895651" y="3151991"/>
                <a:ext cx="828339" cy="373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光源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723993" y="3156487"/>
                <a:ext cx="1043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偏振片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A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681422" y="3156487"/>
                <a:ext cx="677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波片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9473898" y="3156487"/>
                <a:ext cx="1043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偏振片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B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551454" y="3156487"/>
                <a:ext cx="674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光屏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7551870" y="6424120"/>
              <a:ext cx="28364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图</a:t>
              </a:r>
              <a:r>
                <a:rPr lang="en-US" altLang="zh-CN" b="1" dirty="0"/>
                <a:t>1 </a:t>
              </a:r>
              <a:r>
                <a:rPr lang="zh-CN" altLang="en-US" b="1" dirty="0"/>
                <a:t>偏振光研究实验仪器</a:t>
              </a:r>
              <a:endParaRPr lang="zh-CN" altLang="en-US" b="1" dirty="0"/>
            </a:p>
          </p:txBody>
        </p:sp>
      </p:grp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888" y="149228"/>
            <a:ext cx="78184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四、实验内容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马吕斯定律的验证</a:t>
            </a:r>
            <a:endParaRPr lang="zh-CN" altLang="en-US" sz="28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44"/>
          <p:cNvSpPr>
            <a:spLocks noChangeArrowheads="1"/>
          </p:cNvSpPr>
          <p:nvPr/>
        </p:nvSpPr>
        <p:spPr bwMode="auto">
          <a:xfrm>
            <a:off x="373248" y="1038024"/>
            <a:ext cx="3159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操作提示</a:t>
            </a:r>
            <a:endParaRPr lang="zh-CN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6962" y="1738139"/>
            <a:ext cx="570301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spcAft>
                <a:spcPts val="600"/>
              </a:spcAft>
            </a:pP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双击光源可以选择发出光的类型，如图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所示。</a:t>
            </a:r>
            <a:endParaRPr lang="en-US" altLang="zh-CN" sz="24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457200" algn="just">
              <a:spcAft>
                <a:spcPts val="600"/>
              </a:spcAft>
            </a:pP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打开电源后，双击光屏，可以看到光斑，并可读取光强的值，如图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所示。</a:t>
            </a:r>
            <a:endParaRPr lang="en-US" altLang="zh-CN" sz="24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457200" algn="just">
              <a:spcAft>
                <a:spcPts val="600"/>
              </a:spcAft>
            </a:pP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双击偏振片或波片，可以看到仪器的放大图，并可用鼠标点击上方箭头调节偏振片或波片的角度。如图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和图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所示。其中外环显示的刻度值固定不动，只有偏振片或波片可以转动。</a:t>
            </a:r>
            <a:endParaRPr lang="zh-CN" altLang="en-US" sz="24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3909" y="865228"/>
            <a:ext cx="1993042" cy="17543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274" y="3428596"/>
            <a:ext cx="2793483" cy="28607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546" y="3429000"/>
            <a:ext cx="2793484" cy="29007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071" y="789162"/>
            <a:ext cx="2228850" cy="25336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86107" y="2619621"/>
            <a:ext cx="152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 </a:t>
            </a:r>
            <a:r>
              <a:rPr lang="zh-CN" altLang="en-US" dirty="0"/>
              <a:t>光源选择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241238" y="3014157"/>
            <a:ext cx="110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3 </a:t>
            </a:r>
            <a:r>
              <a:rPr lang="zh-CN" altLang="en-US" dirty="0"/>
              <a:t>光屏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903909" y="6329738"/>
            <a:ext cx="22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 </a:t>
            </a:r>
            <a:r>
              <a:rPr lang="zh-CN" altLang="en-US" dirty="0"/>
              <a:t>偏振片角度调节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728221" y="6375249"/>
            <a:ext cx="19981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5 </a:t>
            </a:r>
            <a:r>
              <a:rPr lang="zh-CN" altLang="en-US" dirty="0"/>
              <a:t>波片角度调节</a:t>
            </a:r>
            <a:endParaRPr lang="zh-CN" altLang="en-US" dirty="0"/>
          </a:p>
        </p:txBody>
      </p:sp>
      <p:sp>
        <p:nvSpPr>
          <p:cNvPr id="12" name="Rectangle 44"/>
          <p:cNvSpPr>
            <a:spLocks noChangeArrowheads="1"/>
          </p:cNvSpPr>
          <p:nvPr/>
        </p:nvSpPr>
        <p:spPr bwMode="auto">
          <a:xfrm>
            <a:off x="402675" y="1030540"/>
            <a:ext cx="3159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操作提示</a:t>
            </a:r>
            <a:endParaRPr lang="zh-CN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9112" y="152186"/>
            <a:ext cx="78184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四、实验内容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马吕斯定律的验证</a:t>
            </a:r>
            <a:endParaRPr lang="zh-CN" altLang="en-US" sz="28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761102" y="1134018"/>
                <a:ext cx="10405335" cy="165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12140" indent="-342900" algn="just">
                  <a:spcAft>
                    <a:spcPts val="300"/>
                  </a:spcAft>
                  <a:buFont typeface="+mj-lt"/>
                  <a:buAutoNum type="arabicPeriod"/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移去实验台上的波片，保留两个偏振片，并使两偏振片的角度都设为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；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612140" indent="-342900" algn="just">
                  <a:spcAft>
                    <a:spcPts val="300"/>
                  </a:spcAft>
                  <a:buFont typeface="+mj-lt"/>
                  <a:buAutoNum type="arabicPeriod"/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打开光源，选择自然光；双击屏幕，记下此时的光强的值；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612140" indent="-342900" algn="just">
                  <a:spcAft>
                    <a:spcPts val="300"/>
                  </a:spcAft>
                  <a:buFont typeface="+mj-lt"/>
                  <a:buAutoNum type="arabicPeriod"/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改变偏振片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B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的角度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，每间隔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15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度读取一次光强的值，记入表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。同时换算角度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对应的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𝐜𝐨𝐬</m:t>
                    </m:r>
                    <m:r>
                      <a:rPr lang="en-US" altLang="zh-CN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(</m:t>
                    </m:r>
                    <m:r>
                      <a:rPr lang="zh-CN" altLang="en-US" sz="240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altLang="zh-C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𝒄𝒐𝒔</m:t>
                        </m:r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zh-CN" altLang="en-US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en-US" sz="2400" b="1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02" y="1134018"/>
                <a:ext cx="10405335" cy="1654940"/>
              </a:xfrm>
              <a:prstGeom prst="rect">
                <a:avLst/>
              </a:prstGeom>
              <a:blipFill rotWithShape="1">
                <a:blip r:embed="rId1"/>
                <a:stretch>
                  <a:fillRect l="-4" t="-33" r="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1306438" y="3041353"/>
              <a:ext cx="8644238" cy="31977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6675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</a:tblGrid>
                  <a:tr h="3949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𝝋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105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165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4328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𝒄𝒐𝒔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zh-CN" altLang="en-US" sz="16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𝝓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0.87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0.71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0.26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-0.26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-0.50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-0.71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-0.87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-0.97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-1.00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𝒄𝒐𝒔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𝝓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1600" b="1" dirty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altLang="zh-CN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0.93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0.75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0.93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光强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1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oMath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偏振片</a:t>
                          </a:r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195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210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225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255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270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285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345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360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𝒄𝒐𝒔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zh-CN" altLang="en-US" sz="16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𝝓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-0.97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-0.87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-0.71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-0.50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-0.26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0.26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0.71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0.87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endParaRPr lang="en-US" altLang="zh-CN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𝒄𝒐𝒔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𝝓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1600" b="1" dirty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altLang="zh-CN" sz="1600" b="1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0.93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0.75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0.07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0.07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0.93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endParaRPr lang="en-US" altLang="zh-CN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光强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1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oMath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1306438" y="3041353"/>
              <a:ext cx="8644238" cy="31977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6675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</a:tblGrid>
                  <a:tr h="394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105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165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4330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0.87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0.71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0.26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-0.26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-0.50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-0.71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-0.87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-0.97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-1.00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0.93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0.75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0.93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偏振片</a:t>
                          </a:r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195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210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225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255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270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285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345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360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-0.97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-0.87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-0.71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-0.50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-0.26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0.26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0.71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0.87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0.97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endParaRPr lang="en-US" altLang="zh-CN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0.93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0.75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0.07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0.07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0.25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0.50 </a:t>
                          </a:r>
                          <a:endParaRPr lang="en-US" altLang="zh-CN" sz="1600" b="1" kern="12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0.75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0.93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kern="1200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1.00 </a:t>
                          </a:r>
                          <a:endParaRPr lang="en-US" altLang="zh-CN" sz="1600" b="1" kern="1200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endParaRPr lang="en-US" altLang="zh-CN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49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文本框 3"/>
          <p:cNvSpPr txBox="1"/>
          <p:nvPr/>
        </p:nvSpPr>
        <p:spPr>
          <a:xfrm>
            <a:off x="2968222" y="6245817"/>
            <a:ext cx="471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表</a:t>
            </a:r>
            <a:r>
              <a:rPr lang="en-US" altLang="zh-CN" b="1" dirty="0">
                <a:latin typeface="+mn-ea"/>
              </a:rPr>
              <a:t>1 </a:t>
            </a:r>
            <a:r>
              <a:rPr lang="zh-CN" altLang="en-US" b="1" dirty="0">
                <a:latin typeface="+mn-ea"/>
              </a:rPr>
              <a:t>线偏光的光强随偏振片</a:t>
            </a:r>
            <a:r>
              <a:rPr lang="en-US" altLang="zh-CN" b="1" dirty="0">
                <a:latin typeface="+mn-ea"/>
              </a:rPr>
              <a:t>B</a:t>
            </a:r>
            <a:r>
              <a:rPr lang="zh-CN" altLang="en-US" b="1" dirty="0">
                <a:latin typeface="+mn-ea"/>
              </a:rPr>
              <a:t>角度的变化关系</a:t>
            </a:r>
            <a:endParaRPr lang="zh-CN" altLang="en-US" b="1" dirty="0">
              <a:latin typeface="+mn-ea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61151"/>
            <a:ext cx="78184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四、实验内容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4.1</a:t>
            </a:r>
            <a:r>
              <a:rPr lang="zh-CN" altLang="en-US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马吕斯定律的验证</a:t>
            </a:r>
            <a:endParaRPr lang="zh-CN" altLang="en-US" sz="28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838" y="1134018"/>
            <a:ext cx="82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endParaRPr lang="en-US" altLang="zh-CN" sz="24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0546" y="4916551"/>
            <a:ext cx="8623954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34" charset="-122"/>
                <a:ea typeface="PingFang SC"/>
              </a:rPr>
              <a:t>1811</a:t>
            </a: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34" charset="-122"/>
                <a:ea typeface="PingFang SC"/>
              </a:rPr>
              <a:t>年偏振光取向的线性自转首先在石英中由法国物理学家吉恩・多米尼克观察到。 在这同样时间附近，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34" charset="-122"/>
                <a:ea typeface="PingFang SC"/>
              </a:rPr>
              <a:t>Baptiste Biot </a:t>
            </a: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34" charset="-122"/>
                <a:ea typeface="PingFang SC"/>
              </a:rPr>
              <a:t>在有机物质液体和气体也观察了类似作用（例如 松节油）。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34" charset="-122"/>
                <a:ea typeface="PingFang SC"/>
              </a:rPr>
              <a:t>1822</a:t>
            </a: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34" charset="-122"/>
                <a:ea typeface="PingFang SC"/>
              </a:rPr>
              <a:t>年，英国天文学家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34" charset="-122"/>
                <a:ea typeface="PingFang SC"/>
              </a:rPr>
              <a:t>Joun F.W.Herschel</a:t>
            </a:r>
            <a:r>
              <a:rPr kumimoji="0" 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34" charset="-122"/>
                <a:ea typeface="PingFang SC"/>
              </a:rPr>
              <a:t>发现石英的不同的晶形转动了线性极化用不同的方向。</a:t>
            </a:r>
            <a:endParaRPr kumimoji="0" lang="zh-CN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" t="7243" b="8809"/>
          <a:stretch>
            <a:fillRect/>
          </a:stretch>
        </p:blipFill>
        <p:spPr>
          <a:xfrm>
            <a:off x="157222" y="1047031"/>
            <a:ext cx="2019503" cy="22926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76725" y="1025016"/>
            <a:ext cx="97104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马吕斯，法国</a:t>
            </a:r>
            <a:r>
              <a:rPr lang="zh-CN" altLang="en-US" sz="2000" b="1" dirty="0">
                <a:solidFill>
                  <a:srgbClr val="FF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物理学家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及</a:t>
            </a:r>
            <a:r>
              <a:rPr lang="zh-CN" altLang="en-US" sz="2000" b="1" dirty="0">
                <a:solidFill>
                  <a:srgbClr val="FF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军事工程师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。出生于巴黎，曾在工程兵部队中任职。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1810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年被选为巴黎科学院院士，曾获</a:t>
            </a:r>
            <a:r>
              <a:rPr lang="zh-CN" altLang="en-US" sz="2000" b="1" dirty="0">
                <a:solidFill>
                  <a:srgbClr val="FF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伦敦皇家学会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奖章。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1808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年确定了</a:t>
            </a:r>
            <a:r>
              <a:rPr lang="zh-CN" altLang="en-US" sz="2000" b="1" dirty="0">
                <a:solidFill>
                  <a:srgbClr val="FF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马吕斯定律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。他研究了光在晶体中的双折射现象，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1811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年，他与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J.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毕奥各自独立地发现折射时光的偏振，提出了确定晶体光轴的方法，研制成一系列偏振仪器。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914" y="2348455"/>
            <a:ext cx="2286000" cy="274920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8832" y="3488622"/>
            <a:ext cx="2169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Etienne Louis </a:t>
            </a:r>
            <a:r>
              <a:rPr lang="en-US" altLang="zh-CN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Malus</a:t>
            </a:r>
            <a:r>
              <a:rPr lang="en-US" altLang="zh-CN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1775-1812 </a:t>
            </a:r>
            <a:endParaRPr lang="zh-CN" altLang="en-US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6725" y="2546045"/>
            <a:ext cx="69927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布儒斯特，苏格兰</a:t>
            </a:r>
            <a:r>
              <a:rPr lang="zh-CN" altLang="en-US" sz="2000" b="1" dirty="0">
                <a:solidFill>
                  <a:srgbClr val="FF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物理学家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1800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年毕业于爱丁堡大学，曾任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爱丁堡杂志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苏格兰杂志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爱丁堡百科全书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编辑，爱丁堡大学教授、校长等。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1815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年被选为皇家学会会员，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1819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年获</a:t>
            </a:r>
            <a:r>
              <a:rPr lang="zh-CN" altLang="en-US" sz="2000" b="1" dirty="0">
                <a:solidFill>
                  <a:srgbClr val="FF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冉福德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奖章。布鲁斯特的最大贡献是在光学方面发展了“布鲁斯特定律”。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44343" y="5208939"/>
            <a:ext cx="1759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David Brewster </a:t>
            </a:r>
            <a:r>
              <a:rPr lang="zh-CN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1781—1868</a:t>
            </a:r>
            <a:r>
              <a:rPr lang="zh-CN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zh-CN" altLang="en-US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0546" y="4137637"/>
            <a:ext cx="9030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布儒斯特 </a:t>
            </a:r>
            <a:r>
              <a:rPr lang="zh-CN" altLang="en-US" sz="2000" b="1" dirty="0">
                <a:solidFill>
                  <a:srgbClr val="FF6600"/>
                </a:solidFill>
              </a:rPr>
              <a:t>积极促进英国科学的发展，在他的倡导下，在</a:t>
            </a:r>
            <a:r>
              <a:rPr lang="en-US" altLang="zh-CN" sz="2000" b="1" dirty="0">
                <a:solidFill>
                  <a:srgbClr val="FF6600"/>
                </a:solidFill>
              </a:rPr>
              <a:t>1831</a:t>
            </a:r>
            <a:r>
              <a:rPr lang="zh-CN" altLang="en-US" sz="2000" b="1" dirty="0">
                <a:solidFill>
                  <a:srgbClr val="FF6600"/>
                </a:solidFill>
              </a:rPr>
              <a:t>年</a:t>
            </a:r>
            <a:r>
              <a:rPr lang="en-US" altLang="zh-CN" sz="2000" b="1" dirty="0">
                <a:solidFill>
                  <a:srgbClr val="FF6600"/>
                </a:solidFill>
              </a:rPr>
              <a:t>9</a:t>
            </a:r>
            <a:r>
              <a:rPr lang="zh-CN" altLang="en-US" sz="2000" b="1" dirty="0">
                <a:solidFill>
                  <a:srgbClr val="FF6600"/>
                </a:solidFill>
              </a:rPr>
              <a:t>月召开了名为“科学之友”的全国性会议，成立了 “</a:t>
            </a:r>
            <a:r>
              <a:rPr lang="zh-CN" altLang="en-US" sz="2000" b="1" dirty="0">
                <a:solidFill>
                  <a:srgbClr val="FF0066"/>
                </a:solidFill>
              </a:rPr>
              <a:t>英国科学促进协会</a:t>
            </a:r>
            <a:r>
              <a:rPr lang="zh-CN" altLang="en-US" sz="2000" b="1" dirty="0">
                <a:solidFill>
                  <a:srgbClr val="FF6600"/>
                </a:solidFill>
              </a:rPr>
              <a:t>”</a:t>
            </a:r>
            <a:endParaRPr lang="zh-CN" altLang="en-US" sz="2000" b="1" dirty="0">
              <a:solidFill>
                <a:srgbClr val="FF6600"/>
              </a:solidFill>
            </a:endParaRPr>
          </a:p>
        </p:txBody>
      </p:sp>
      <p:sp>
        <p:nvSpPr>
          <p:cNvPr id="16" name="矩形 31"/>
          <p:cNvSpPr>
            <a:spLocks noChangeArrowheads="1"/>
          </p:cNvSpPr>
          <p:nvPr/>
        </p:nvSpPr>
        <p:spPr bwMode="auto">
          <a:xfrm>
            <a:off x="218832" y="181095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实验背景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31"/>
              <p:cNvSpPr>
                <a:spLocks noChangeArrowheads="1"/>
              </p:cNvSpPr>
              <p:nvPr/>
            </p:nvSpPr>
            <p:spPr bwMode="auto">
              <a:xfrm>
                <a:off x="0" y="95787"/>
                <a:ext cx="8802410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3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、</a:t>
                </a:r>
                <a:r>
                  <a:rPr kumimoji="0" lang="zh-CN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实验</a:t>
                </a: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内容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/</a:t>
                </a:r>
                <a:r>
                  <a:rPr lang="en-US" altLang="zh-CN" sz="4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b="1" dirty="0">
                    <a:solidFill>
                      <a:srgbClr val="004E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</a:t>
                </a:r>
                <a:r>
                  <a:rPr lang="zh-CN" altLang="en-US" sz="2800" b="1" dirty="0">
                    <a:solidFill>
                      <a:srgbClr val="004E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研究</a:t>
                </a:r>
                <a14:m>
                  <m:oMath xmlns:m="http://schemas.openxmlformats.org/officeDocument/2006/math">
                    <m:r>
                      <a:rPr lang="zh-CN" altLang="en-US" sz="2800" b="1">
                        <a:solidFill>
                          <a:srgbClr val="004E4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𝝀</m:t>
                    </m:r>
                    <m:r>
                      <a:rPr lang="en-US" altLang="zh-CN" sz="2800" b="1">
                        <a:solidFill>
                          <a:srgbClr val="004E4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800" b="1">
                        <a:solidFill>
                          <a:srgbClr val="004E4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</m:oMath>
                </a14:m>
                <a:r>
                  <a:rPr lang="zh-CN" altLang="en-US" sz="2800" b="1" dirty="0">
                    <a:solidFill>
                      <a:srgbClr val="004E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波片对偏振光的影响</a:t>
                </a:r>
                <a:endParaRPr lang="zh-CN" altLang="en-US" sz="2800" b="1" dirty="0">
                  <a:solidFill>
                    <a:srgbClr val="004E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4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95787"/>
                <a:ext cx="8802410" cy="769441"/>
              </a:xfrm>
              <a:prstGeom prst="rect">
                <a:avLst/>
              </a:prstGeom>
              <a:blipFill rotWithShape="1">
                <a:blip r:embed="rId1"/>
                <a:stretch>
                  <a:fillRect t="-235" b="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54740" y="1064172"/>
                <a:ext cx="10771093" cy="19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+mj-lt"/>
                  <a:buAutoNum type="arabicPeriod"/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实验内容选“研究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波片对偏振光的影响”，试验台上从左至右依次为光源、偏振片、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波片、偏振片和光屏。使偏振片和波片的角度都调节至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；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打开光源，选择自然光；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使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波片的角度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𝟏</m:t>
                        </m:r>
                        <m:r>
                          <a:rPr lang="en-US" altLang="zh-C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/</m:t>
                        </m:r>
                        <m:r>
                          <a:rPr lang="en-US" altLang="zh-C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分别设为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15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30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度，测量光强随偏振片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B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的角度，记入表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zh-CN" altLang="en-US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40" y="1064172"/>
                <a:ext cx="10771093" cy="1972143"/>
              </a:xfrm>
              <a:prstGeom prst="rect">
                <a:avLst/>
              </a:prstGeom>
              <a:blipFill rotWithShape="1">
                <a:blip r:embed="rId2"/>
                <a:stretch>
                  <a:fillRect l="-3" t="-28" r="5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1784543" y="3235259"/>
              <a:ext cx="8803563" cy="30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6000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</a:tblGrid>
                  <a:tr h="37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偏振片</a:t>
                          </a:r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45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105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135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165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𝟏𝟓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43.74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43.47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6.25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6.25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43.74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31.24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31.24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18.74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18.74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31.24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偏振片</a:t>
                          </a:r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195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210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225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255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270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285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345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360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𝟏𝟓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43.74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6.25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6.25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43.74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zh-CN" altLang="en-US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31.24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18.74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18.74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31.24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zh-CN" altLang="en-US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1784543" y="3235259"/>
              <a:ext cx="8803563" cy="30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6000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</a:tblGrid>
                  <a:tr h="37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偏振片</a:t>
                          </a:r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45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105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135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165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43.74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43.47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6.25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6.25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43.74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31.24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31.24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18.74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18.74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31.24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偏振片</a:t>
                          </a:r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195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210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225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255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270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285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345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360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43.74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6.25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6.25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43.74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zh-CN" altLang="en-US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35.81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31.24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18.74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18.74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31.24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zh-CN" altLang="en-US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099769" y="6299600"/>
                <a:ext cx="5538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+mn-ea"/>
                  </a:rPr>
                  <a:t>表</a:t>
                </a:r>
                <a:r>
                  <a:rPr lang="en-US" altLang="zh-CN" b="1" dirty="0">
                    <a:latin typeface="+mn-ea"/>
                  </a:rPr>
                  <a:t>2 </a:t>
                </a:r>
                <a:r>
                  <a:rPr lang="zh-CN" altLang="en-US" b="1" dirty="0">
                    <a:latin typeface="+mn-ea"/>
                  </a:rPr>
                  <a:t>线偏振光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经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波片后随偏振片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角度的变化关系</a:t>
                </a:r>
                <a:endParaRPr lang="zh-CN" altLang="en-US" b="1" dirty="0">
                  <a:latin typeface="+mn-ea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769" y="6299600"/>
                <a:ext cx="5538219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6" t="-108" r="1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244539" y="105341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0"/>
              </a:spcAft>
            </a:pP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endParaRPr lang="en-US" altLang="zh-CN" sz="24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31"/>
              <p:cNvSpPr>
                <a:spLocks noChangeArrowheads="1"/>
              </p:cNvSpPr>
              <p:nvPr/>
            </p:nvSpPr>
            <p:spPr bwMode="auto">
              <a:xfrm>
                <a:off x="0" y="191688"/>
                <a:ext cx="861325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华文中宋" panose="02010600040101010101" pitchFamily="2" charset="-122"/>
                  </a:defRPr>
                </a:lvl9pPr>
              </a:lstStyle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3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、</a:t>
                </a:r>
                <a:r>
                  <a:rPr kumimoji="0" lang="zh-CN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实验</a:t>
                </a: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内容</a:t>
                </a: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/ </a:t>
                </a:r>
                <a:r>
                  <a:rPr lang="en-US" altLang="zh-CN" sz="2800" b="1" dirty="0">
                    <a:solidFill>
                      <a:srgbClr val="004E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</a:t>
                </a:r>
                <a:r>
                  <a:rPr lang="zh-CN" altLang="en-US" sz="2800" b="1" dirty="0">
                    <a:solidFill>
                      <a:srgbClr val="004E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研究</a:t>
                </a:r>
                <a14:m>
                  <m:oMath xmlns:m="http://schemas.openxmlformats.org/officeDocument/2006/math">
                    <m:r>
                      <a:rPr lang="zh-CN" altLang="en-US" sz="2800" b="1">
                        <a:solidFill>
                          <a:srgbClr val="004E4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𝝀</m:t>
                    </m:r>
                    <m:r>
                      <a:rPr lang="en-US" altLang="zh-CN" sz="2800" b="1">
                        <a:solidFill>
                          <a:srgbClr val="004E4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800" b="1" i="0" smtClean="0">
                        <a:solidFill>
                          <a:srgbClr val="004E4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solidFill>
                      <a:srgbClr val="004E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波片对偏振光的影响 </a:t>
                </a:r>
                <a:endParaRPr lang="zh-CN" altLang="en-US" sz="2800" b="1" dirty="0">
                  <a:solidFill>
                    <a:srgbClr val="004E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4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91688"/>
                <a:ext cx="8613255" cy="646331"/>
              </a:xfrm>
              <a:prstGeom prst="rect">
                <a:avLst/>
              </a:prstGeom>
              <a:blipFill rotWithShape="1">
                <a:blip r:embed="rId1"/>
                <a:stretch>
                  <a:fillRect t="-86" r="-1613" b="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01942" y="1154383"/>
                <a:ext cx="9816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步骤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：实验内容选“研究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𝟐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波片对偏振光的影响”，重复“研究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波片对偏振光的影响”的步骤 ，记入表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zh-CN" altLang="en-US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2" y="1154383"/>
                <a:ext cx="9816016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6" t="-71" r="1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1498182" y="2476135"/>
              <a:ext cx="8803563" cy="30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6000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</a:tblGrid>
                  <a:tr h="37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偏振片</a:t>
                          </a:r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45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105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135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165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𝟏𝟓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偏振片</a:t>
                          </a:r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195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210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225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255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270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285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345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360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𝟏𝟓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zh-CN" altLang="en-US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/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华文中宋" panose="0201060004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</a:rPr>
                                  <m:t>𝟑𝟎</m:t>
                                </m:r>
                              </m:oMath>
                            </m:oMathPara>
                          </a14:m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zh-CN" altLang="en-US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1498182" y="2476135"/>
              <a:ext cx="8803563" cy="30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6000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  <a:gridCol w="591351"/>
                  </a:tblGrid>
                  <a:tr h="37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偏振片</a:t>
                          </a:r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45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105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135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altLang="zh-CN" sz="1600" b="1" i="0" u="none" strike="noStrike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165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180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偏振片</a:t>
                          </a:r>
                          <a:r>
                            <a:rPr lang="en-US" altLang="zh-CN" sz="1600" b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195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210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225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255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270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285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315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330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345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360</a:t>
                          </a:r>
                          <a:endParaRPr lang="en-US" altLang="zh-CN" sz="1600" b="1" i="0" u="none" strike="noStrike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84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13.26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zh-CN" altLang="en-US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49.98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46.64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37.49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24.99</a:t>
                          </a:r>
                          <a:endParaRPr lang="en-US" altLang="zh-CN" sz="1600" b="1" i="0" u="none" strike="noStrike" kern="12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0.00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3.35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zh-CN" sz="1600" b="1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12.50</a:t>
                          </a:r>
                          <a:endParaRPr lang="en-US" altLang="zh-CN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zh-CN" altLang="en-US" sz="1600" b="1" i="0" u="none" strike="noStrike" kern="12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129538" y="5650649"/>
                <a:ext cx="5538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+mn-ea"/>
                  </a:rPr>
                  <a:t>表</a:t>
                </a:r>
                <a:r>
                  <a:rPr lang="en-US" altLang="zh-CN" b="1" dirty="0">
                    <a:latin typeface="+mn-ea"/>
                  </a:rPr>
                  <a:t>3 </a:t>
                </a:r>
                <a:r>
                  <a:rPr lang="zh-CN" altLang="en-US" b="1" dirty="0">
                    <a:latin typeface="+mn-ea"/>
                  </a:rPr>
                  <a:t>线偏振光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经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波片后随偏振片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角度的变化关系</a:t>
                </a:r>
                <a:endParaRPr lang="zh-CN" altLang="en-US" b="1" dirty="0">
                  <a:latin typeface="+mn-ea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538" y="5650649"/>
                <a:ext cx="5538219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" t="-113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1"/>
          <p:cNvSpPr>
            <a:spLocks noChangeArrowheads="1"/>
          </p:cNvSpPr>
          <p:nvPr/>
        </p:nvSpPr>
        <p:spPr bwMode="auto">
          <a:xfrm>
            <a:off x="0" y="95787"/>
            <a:ext cx="53992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 </a:t>
            </a:r>
            <a:r>
              <a:rPr lang="en-US" altLang="zh-CN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数据处理</a:t>
            </a:r>
            <a:endParaRPr lang="zh-CN" altLang="en-US" sz="2800" b="1" dirty="0">
              <a:solidFill>
                <a:srgbClr val="004E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706586" y="1002808"/>
                <a:ext cx="10952014" cy="1700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/>
                <a:r>
                  <a:rPr lang="en-US" altLang="zh-CN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</a:t>
                </a:r>
                <a:r>
                  <a:rPr lang="zh-CN" altLang="en-US" sz="2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把表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的数据分别以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𝐜𝐨𝐬</m:t>
                    </m:r>
                    <m:r>
                      <a:rPr lang="en-US" altLang="zh-CN" sz="24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(</m:t>
                    </m:r>
                    <m:r>
                      <a:rPr lang="zh-CN" altLang="en-US" sz="240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𝒄𝒐𝒔</m:t>
                        </m:r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zh-CN" altLang="en-US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为横轴，光强为纵轴画图。得到图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6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7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8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。由图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7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8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可知，以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𝐜𝐨𝐬</m:t>
                    </m:r>
                    <m:r>
                      <a:rPr lang="en-US" altLang="zh-CN" sz="24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(</m:t>
                    </m:r>
                    <m:r>
                      <a:rPr lang="zh-CN" altLang="en-US" sz="240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𝒄𝒐𝒔</m:t>
                        </m:r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zh-CN" altLang="en-US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为横轴，分别显示近似的抛物线和直线关系。因此，进一步验证了线偏振光经过检偏器后的光强遵循的关系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𝒄𝒐𝒔</m:t>
                        </m:r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zh-CN" altLang="en-US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 b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，即验证了马吕斯定律。</a:t>
                </a:r>
                <a:endParaRPr lang="zh-CN" altLang="en-US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86" y="1002808"/>
                <a:ext cx="10952014" cy="1700658"/>
              </a:xfrm>
              <a:prstGeom prst="rect">
                <a:avLst/>
              </a:prstGeom>
              <a:blipFill rotWithShape="1">
                <a:blip r:embed="rId1"/>
                <a:stretch>
                  <a:fillRect l="-4" t="-8" r="6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996077" y="3085709"/>
            <a:ext cx="9947040" cy="2928658"/>
            <a:chOff x="1122480" y="2977022"/>
            <a:chExt cx="9947040" cy="292865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2480" y="2977022"/>
              <a:ext cx="9947040" cy="267833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872519" y="5548334"/>
                  <a:ext cx="2215387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latin typeface="+mn-ea"/>
                    </a:rPr>
                    <a:t>图</a:t>
                  </a:r>
                  <a:r>
                    <a:rPr lang="en-US" altLang="zh-CN" sz="1600" b="1" dirty="0">
                      <a:latin typeface="+mn-ea"/>
                    </a:rPr>
                    <a:t>6 </a:t>
                  </a:r>
                  <a:r>
                    <a:rPr lang="zh-CN" altLang="en-US" sz="1600" b="1" dirty="0">
                      <a:latin typeface="+mn-ea"/>
                    </a:rPr>
                    <a:t>光强</a:t>
                  </a:r>
                  <a14:m>
                    <m:oMath xmlns:m="http://schemas.openxmlformats.org/officeDocument/2006/math">
                      <m:r>
                        <a:rPr lang="en-US" altLang="zh-CN" sz="1600" b="1">
                          <a:latin typeface="Cambria Math" panose="02040503050406030204" pitchFamily="18" charset="0"/>
                        </a:rPr>
                        <m:t>𝑰</m:t>
                      </m:r>
                    </m:oMath>
                  </a14:m>
                  <a:r>
                    <a:rPr lang="zh-CN" altLang="en-US" sz="1600" b="1" dirty="0">
                      <a:latin typeface="+mn-ea"/>
                    </a:rPr>
                    <a:t>与</a:t>
                  </a:r>
                  <a14:m>
                    <m:oMath xmlns:m="http://schemas.openxmlformats.org/officeDocument/2006/math">
                      <m:r>
                        <a:rPr lang="zh-CN" altLang="en-US" sz="1600" b="1" i="1" smtClean="0">
                          <a:latin typeface="Cambria Math" panose="02040503050406030204" pitchFamily="18" charset="0"/>
                        </a:rPr>
                        <m:t>𝝓</m:t>
                      </m:r>
                    </m:oMath>
                  </a14:m>
                  <a:r>
                    <a:rPr lang="zh-CN" altLang="en-US" sz="1600" b="1" dirty="0">
                      <a:latin typeface="+mn-ea"/>
                    </a:rPr>
                    <a:t>的关系</a:t>
                  </a:r>
                  <a:endParaRPr lang="zh-CN" altLang="en-US" sz="1600" b="1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2519" y="5548334"/>
                  <a:ext cx="2215387" cy="338554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5010117" y="5561547"/>
                  <a:ext cx="2568596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latin typeface="+mn-ea"/>
                    </a:rPr>
                    <a:t>图</a:t>
                  </a:r>
                  <a:r>
                    <a:rPr lang="en-US" altLang="zh-CN" sz="1600" b="1" dirty="0">
                      <a:latin typeface="+mn-ea"/>
                    </a:rPr>
                    <a:t>7 </a:t>
                  </a:r>
                  <a:r>
                    <a:rPr lang="zh-CN" altLang="en-US" sz="1600" b="1" dirty="0">
                      <a:latin typeface="+mn-ea"/>
                    </a:rPr>
                    <a:t>光强</a:t>
                  </a:r>
                  <a14:m>
                    <m:oMath xmlns:m="http://schemas.openxmlformats.org/officeDocument/2006/math">
                      <m:r>
                        <a:rPr lang="en-US" altLang="zh-CN" sz="1600" b="1">
                          <a:latin typeface="Cambria Math" panose="02040503050406030204" pitchFamily="18" charset="0"/>
                        </a:rPr>
                        <m:t>𝑰</m:t>
                      </m:r>
                    </m:oMath>
                  </a14:m>
                  <a:r>
                    <a:rPr lang="zh-CN" altLang="en-US" sz="1600" b="1" dirty="0">
                      <a:latin typeface="+mn-ea"/>
                    </a:rPr>
                    <a:t>与</a:t>
                  </a:r>
                  <a14:m>
                    <m:oMath xmlns:m="http://schemas.openxmlformats.org/officeDocument/2006/math"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b="1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1600" b="1" dirty="0">
                      <a:latin typeface="+mn-ea"/>
                    </a:rPr>
                    <a:t>的关系</a:t>
                  </a:r>
                  <a:endParaRPr lang="zh-CN" altLang="en-US" sz="1600" b="1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117" y="5561547"/>
                  <a:ext cx="2568596" cy="338554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8325266" y="5561547"/>
                  <a:ext cx="2678742" cy="34413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latin typeface="+mn-ea"/>
                    </a:rPr>
                    <a:t>图</a:t>
                  </a:r>
                  <a:r>
                    <a:rPr lang="en-US" altLang="zh-CN" sz="1600" b="1" dirty="0">
                      <a:latin typeface="+mn-ea"/>
                    </a:rPr>
                    <a:t>8 </a:t>
                  </a:r>
                  <a:r>
                    <a:rPr lang="zh-CN" altLang="en-US" sz="1600" b="1" dirty="0">
                      <a:latin typeface="+mn-ea"/>
                    </a:rPr>
                    <a:t>光强</a:t>
                  </a:r>
                  <a14:m>
                    <m:oMath xmlns:m="http://schemas.openxmlformats.org/officeDocument/2006/math">
                      <m:r>
                        <a:rPr lang="en-US" altLang="zh-CN" sz="1600" b="1">
                          <a:latin typeface="Cambria Math" panose="02040503050406030204" pitchFamily="18" charset="0"/>
                        </a:rPr>
                        <m:t>𝑰</m:t>
                      </m:r>
                    </m:oMath>
                  </a14:m>
                  <a:r>
                    <a:rPr lang="zh-CN" altLang="en-US" sz="1600" b="1" dirty="0">
                      <a:latin typeface="+mn-ea"/>
                    </a:rPr>
                    <a:t>与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>
                              <a:latin typeface="Cambria Math" panose="02040503050406030204" pitchFamily="18" charset="0"/>
                            </a:rPr>
                            <m:t>𝐜𝐨𝐬</m:t>
                          </m:r>
                          <m:r>
                            <a:rPr lang="en-US" altLang="zh-CN" sz="16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b="1">
                              <a:latin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altLang="zh-CN" sz="16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a14:m>
                  <a:r>
                    <a:rPr lang="zh-CN" altLang="en-US" sz="1600" b="1" dirty="0">
                      <a:latin typeface="+mn-ea"/>
                    </a:rPr>
                    <a:t>的关系</a:t>
                  </a:r>
                  <a:endParaRPr lang="zh-CN" altLang="en-US" sz="1600" b="1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266" y="5561547"/>
                  <a:ext cx="2678742" cy="344133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5494" y="1068344"/>
            <a:ext cx="1149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以偏振片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的角度为横坐标，把表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和表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得到的光强数据画图得到图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和图</a:t>
            </a:r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39651" y="1899341"/>
            <a:ext cx="5243343" cy="4222895"/>
            <a:chOff x="5996142" y="1818871"/>
            <a:chExt cx="5249613" cy="4257579"/>
          </a:xfrm>
        </p:grpSpPr>
        <p:grpSp>
          <p:nvGrpSpPr>
            <p:cNvPr id="29" name="组合 28"/>
            <p:cNvGrpSpPr/>
            <p:nvPr/>
          </p:nvGrpSpPr>
          <p:grpSpPr>
            <a:xfrm>
              <a:off x="6341659" y="1818871"/>
              <a:ext cx="4904096" cy="4257579"/>
              <a:chOff x="6341659" y="1818871"/>
              <a:chExt cx="4904096" cy="425757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6924763" y="5676340"/>
                    <a:ext cx="3940953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b="1" dirty="0">
                        <a:latin typeface="+mn-ea"/>
                      </a:rPr>
                      <a:t>图</a:t>
                    </a:r>
                    <a:r>
                      <a:rPr lang="en-US" altLang="zh-CN" sz="2000" b="1" dirty="0">
                        <a:latin typeface="+mn-ea"/>
                      </a:rPr>
                      <a:t>9 </a:t>
                    </a:r>
                    <a:r>
                      <a:rPr lang="zh-CN" altLang="en-US" sz="2000" b="1" dirty="0">
                        <a:latin typeface="+mn-ea"/>
                      </a:rPr>
                      <a:t>线偏振光</a:t>
                    </a:r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经</a:t>
                    </a:r>
                    <a14:m>
                      <m:oMath xmlns:m="http://schemas.openxmlformats.org/officeDocument/2006/math">
                        <m:r>
                          <a:rPr lang="zh-CN" alt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a14:m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波片后的影响</a:t>
                    </a:r>
                    <a:endParaRPr lang="zh-CN" altLang="en-US" sz="2000" b="1" dirty="0">
                      <a:latin typeface="+mn-ea"/>
                    </a:endParaRPr>
                  </a:p>
                </p:txBody>
              </p:sp>
            </mc:Choice>
            <mc:Fallback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4763" y="5676340"/>
                    <a:ext cx="3940953" cy="400110"/>
                  </a:xfrm>
                  <a:prstGeom prst="rect">
                    <a:avLst/>
                  </a:prstGeom>
                  <a:blipFill rotWithShape="1">
                    <a:blip r:embed="rId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41659" y="1818871"/>
                <a:ext cx="4904096" cy="3499277"/>
              </a:xfrm>
              <a:prstGeom prst="rect">
                <a:avLst/>
              </a:prstGeom>
            </p:spPr>
          </p:pic>
          <p:sp>
            <p:nvSpPr>
              <p:cNvPr id="33" name="文本框 32"/>
              <p:cNvSpPr txBox="1"/>
              <p:nvPr/>
            </p:nvSpPr>
            <p:spPr>
              <a:xfrm>
                <a:off x="8314375" y="5289991"/>
                <a:ext cx="11617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偏振片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文本框 29"/>
            <p:cNvSpPr txBox="1">
              <a:spLocks noChangeAspect="1"/>
            </p:cNvSpPr>
            <p:nvPr/>
          </p:nvSpPr>
          <p:spPr>
            <a:xfrm rot="16200000">
              <a:off x="5767455" y="3354805"/>
              <a:ext cx="8574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光强</a:t>
              </a:r>
              <a:endPara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85819" y="1825893"/>
            <a:ext cx="5260716" cy="4259050"/>
            <a:chOff x="6341441" y="2305542"/>
            <a:chExt cx="5070518" cy="41135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7226730" y="6018945"/>
                  <a:ext cx="394095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>
                      <a:latin typeface="+mn-ea"/>
                    </a:rPr>
                    <a:t>图</a:t>
                  </a:r>
                  <a:r>
                    <a:rPr lang="en-US" altLang="zh-CN" sz="2000" b="1" dirty="0">
                      <a:latin typeface="+mn-ea"/>
                    </a:rPr>
                    <a:t>10 </a:t>
                  </a:r>
                  <a:r>
                    <a:rPr lang="zh-CN" altLang="en-US" sz="2000" b="1" dirty="0">
                      <a:latin typeface="+mn-ea"/>
                    </a:rPr>
                    <a:t>线偏振光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+mn-ea"/>
                    </a:rPr>
                    <a:t>经</a:t>
                  </a:r>
                  <a14:m>
                    <m:oMath xmlns:m="http://schemas.openxmlformats.org/officeDocument/2006/math">
                      <m:r>
                        <a:rPr lang="zh-CN" alt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zh-CN" altLang="en-US" sz="2000" b="1" dirty="0">
                      <a:solidFill>
                        <a:schemeClr val="tx1"/>
                      </a:solidFill>
                      <a:latin typeface="+mn-ea"/>
                    </a:rPr>
                    <a:t>波片后的影响</a:t>
                  </a:r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6730" y="6018945"/>
                  <a:ext cx="3940953" cy="40011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组合 17"/>
            <p:cNvGrpSpPr/>
            <p:nvPr/>
          </p:nvGrpSpPr>
          <p:grpSpPr>
            <a:xfrm>
              <a:off x="6341441" y="2305542"/>
              <a:ext cx="5070518" cy="3713403"/>
              <a:chOff x="6341441" y="2305542"/>
              <a:chExt cx="5070518" cy="3713403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8616342" y="5618835"/>
                <a:ext cx="11617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偏振片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/>
              <p:cNvSpPr txBox="1">
                <a:spLocks noChangeAspect="1"/>
              </p:cNvSpPr>
              <p:nvPr/>
            </p:nvSpPr>
            <p:spPr>
              <a:xfrm rot="16200000">
                <a:off x="6112754" y="3794780"/>
                <a:ext cx="8574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光强</a:t>
                </a:r>
                <a:endParaRPr lang="zh-CN" alt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0607" y="2305542"/>
                <a:ext cx="4711352" cy="3358265"/>
              </a:xfrm>
              <a:prstGeom prst="rect">
                <a:avLst/>
              </a:prstGeom>
            </p:spPr>
          </p:pic>
        </p:grpSp>
      </p:grpSp>
      <p:sp>
        <p:nvSpPr>
          <p:cNvPr id="20" name="矩形 31"/>
          <p:cNvSpPr>
            <a:spLocks noChangeArrowheads="1"/>
          </p:cNvSpPr>
          <p:nvPr/>
        </p:nvSpPr>
        <p:spPr bwMode="auto">
          <a:xfrm>
            <a:off x="0" y="95787"/>
            <a:ext cx="53094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</a:t>
            </a:r>
            <a:r>
              <a:rPr lang="en-US" altLang="zh-CN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2800" b="1" dirty="0">
              <a:solidFill>
                <a:srgbClr val="004E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93258" y="1300704"/>
                <a:ext cx="11335671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spcAft>
                    <a:spcPts val="600"/>
                  </a:spcAft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由图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9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可知，线偏振光经过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波片后的情况与波片的角度有关。如果波片的角度为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，则通过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波片的光为线偏振光；如果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波片的角度不为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，经过波片后的光不再是线偏振光，因为经检偏器旋转一周过程中的光强最小值不为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457200" algn="just">
                  <a:spcAft>
                    <a:spcPts val="600"/>
                  </a:spcAft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由图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10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可知，线偏振光经过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𝟐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波片后还是线偏振光。当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/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𝟐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波片转动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𝜽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角时，线偏振光的偏振方向转动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𝟐</m:t>
                    </m:r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𝜽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457200" algn="just">
                  <a:spcAft>
                    <a:spcPts val="600"/>
                  </a:spcAft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线偏振光经过波片后的变化可由入射光与波片快轴（或慢轴）的夹角进行说明。</a:t>
                </a:r>
                <a:endParaRPr lang="zh-CN" altLang="en-US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58" y="1300704"/>
                <a:ext cx="11335671" cy="2462213"/>
              </a:xfrm>
              <a:prstGeom prst="rect">
                <a:avLst/>
              </a:prstGeom>
              <a:blipFill rotWithShape="1">
                <a:blip r:embed="rId1"/>
                <a:stretch>
                  <a:fillRect l="-4" t="-9" r="1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1"/>
          <p:cNvSpPr>
            <a:spLocks noChangeArrowheads="1"/>
          </p:cNvSpPr>
          <p:nvPr/>
        </p:nvSpPr>
        <p:spPr bwMode="auto">
          <a:xfrm>
            <a:off x="0" y="95787"/>
            <a:ext cx="53094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</a:t>
            </a:r>
            <a:r>
              <a:rPr lang="en-US" altLang="zh-CN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2800" b="1" dirty="0">
              <a:solidFill>
                <a:srgbClr val="004E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332213" y="3914957"/>
                <a:ext cx="1129552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/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上图坐标轴表示波片的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轴和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e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轴，红色箭头表示入射线偏振光的振动方向，实验中起偏器的设置不变。图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12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13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中的绿色箭头表示偏振光经过波片后的偏振状态。当波片的快轴平行于偏振方向时（如图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10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所示），由于偏振方向在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e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轴的投影为零，光没有分量被延迟，因此经过检偏器后的光强分布保持不变，此情况与不放波片结果一样。波片旋转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角后，入射光的光矢量方向在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轴和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e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轴的投影的大小分别为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𝑬𝒄𝒐𝒔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𝑬𝒔𝒊𝒏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13" y="3914957"/>
                <a:ext cx="11295528" cy="2308324"/>
              </a:xfrm>
              <a:prstGeom prst="rect">
                <a:avLst/>
              </a:prstGeom>
              <a:blipFill rotWithShape="1">
                <a:blip r:embed="rId1"/>
                <a:stretch>
                  <a:fillRect l="-1" t="-8" r="2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86"/>
          <p:cNvGrpSpPr/>
          <p:nvPr/>
        </p:nvGrpSpPr>
        <p:grpSpPr>
          <a:xfrm>
            <a:off x="1428920" y="979435"/>
            <a:ext cx="2467704" cy="2449565"/>
            <a:chOff x="1005839" y="125761"/>
            <a:chExt cx="2467704" cy="24495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005839" y="125761"/>
              <a:ext cx="2467704" cy="2449565"/>
              <a:chOff x="1005839" y="101377"/>
              <a:chExt cx="2467704" cy="2449565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1005839" y="1498210"/>
                <a:ext cx="226489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 rot="-5400000">
                <a:off x="975360" y="1418493"/>
                <a:ext cx="226489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2138288" y="101377"/>
                    <a:ext cx="3751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8288" y="101377"/>
                    <a:ext cx="375131" cy="369332"/>
                  </a:xfrm>
                  <a:prstGeom prst="rect">
                    <a:avLst/>
                  </a:prstGeom>
                  <a:blipFill rotWithShape="1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3098412" y="1498210"/>
                    <a:ext cx="3751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8412" y="1498210"/>
                    <a:ext cx="375131" cy="369332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" name="直接连接符 7"/>
            <p:cNvCxnSpPr/>
            <p:nvPr/>
          </p:nvCxnSpPr>
          <p:spPr>
            <a:xfrm flipH="1" flipV="1">
              <a:off x="2110150" y="743244"/>
              <a:ext cx="2" cy="1467728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文本框 75"/>
                <p:cNvSpPr txBox="1"/>
                <p:nvPr/>
              </p:nvSpPr>
              <p:spPr>
                <a:xfrm>
                  <a:off x="1736318" y="589355"/>
                  <a:ext cx="4281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6" name="文本框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318" y="589355"/>
                  <a:ext cx="428116" cy="307777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组合 85"/>
          <p:cNvGrpSpPr/>
          <p:nvPr/>
        </p:nvGrpSpPr>
        <p:grpSpPr>
          <a:xfrm>
            <a:off x="4557319" y="1009956"/>
            <a:ext cx="2467704" cy="2449565"/>
            <a:chOff x="3923219" y="156282"/>
            <a:chExt cx="2467704" cy="2449565"/>
          </a:xfrm>
        </p:grpSpPr>
        <p:grpSp>
          <p:nvGrpSpPr>
            <p:cNvPr id="70" name="组合 69"/>
            <p:cNvGrpSpPr/>
            <p:nvPr/>
          </p:nvGrpSpPr>
          <p:grpSpPr>
            <a:xfrm>
              <a:off x="3923219" y="156282"/>
              <a:ext cx="2467704" cy="2449565"/>
              <a:chOff x="4716779" y="101378"/>
              <a:chExt cx="2467704" cy="244956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H="1" flipV="1">
                <a:off x="5777910" y="715940"/>
                <a:ext cx="2" cy="1467728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olid"/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组合 52"/>
              <p:cNvGrpSpPr/>
              <p:nvPr/>
            </p:nvGrpSpPr>
            <p:grpSpPr>
              <a:xfrm>
                <a:off x="4716779" y="101378"/>
                <a:ext cx="2467704" cy="2449565"/>
                <a:chOff x="4716779" y="101378"/>
                <a:chExt cx="2467704" cy="2449565"/>
              </a:xfrm>
            </p:grpSpPr>
            <p:grpSp>
              <p:nvGrpSpPr>
                <p:cNvPr id="49" name="组合 48"/>
                <p:cNvGrpSpPr/>
                <p:nvPr/>
              </p:nvGrpSpPr>
              <p:grpSpPr>
                <a:xfrm rot="900000">
                  <a:off x="4716779" y="101378"/>
                  <a:ext cx="2467704" cy="2449565"/>
                  <a:chOff x="4716779" y="101378"/>
                  <a:chExt cx="2467704" cy="2449565"/>
                </a:xfrm>
              </p:grpSpPr>
              <p:grpSp>
                <p:nvGrpSpPr>
                  <p:cNvPr id="29" name="组合 28"/>
                  <p:cNvGrpSpPr/>
                  <p:nvPr/>
                </p:nvGrpSpPr>
                <p:grpSpPr>
                  <a:xfrm>
                    <a:off x="4716779" y="101378"/>
                    <a:ext cx="2467704" cy="2449565"/>
                    <a:chOff x="1005839" y="101377"/>
                    <a:chExt cx="2467704" cy="2449565"/>
                  </a:xfrm>
                </p:grpSpPr>
                <p:cxnSp>
                  <p:nvCxnSpPr>
                    <p:cNvPr id="30" name="直接连接符 29"/>
                    <p:cNvCxnSpPr/>
                    <p:nvPr/>
                  </p:nvCxnSpPr>
                  <p:spPr>
                    <a:xfrm>
                      <a:off x="1005839" y="1498210"/>
                      <a:ext cx="2264899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直接连接符 30"/>
                    <p:cNvCxnSpPr/>
                    <p:nvPr/>
                  </p:nvCxnSpPr>
                  <p:spPr>
                    <a:xfrm rot="-5400000">
                      <a:off x="975360" y="1418493"/>
                      <a:ext cx="2264899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headEnd type="none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32" name="文本框 31"/>
                        <p:cNvSpPr txBox="1"/>
                        <p:nvPr/>
                      </p:nvSpPr>
                      <p:spPr>
                        <a:xfrm>
                          <a:off x="2138288" y="101377"/>
                          <a:ext cx="3751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>
                    <p:sp>
                      <p:nvSpPr>
                        <p:cNvPr id="32" name="文本框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138288" y="101377"/>
                          <a:ext cx="375131" cy="369332"/>
                        </a:xfrm>
                        <a:prstGeom prst="rect">
                          <a:avLst/>
                        </a:prstGeom>
                        <a:blipFill rotWithShape="1">
                          <a:blip r:embed="rId5"/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33" name="文本框 32"/>
                        <p:cNvSpPr txBox="1"/>
                        <p:nvPr/>
                      </p:nvSpPr>
                      <p:spPr>
                        <a:xfrm>
                          <a:off x="3098412" y="1498210"/>
                          <a:ext cx="3751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>
                    <p:sp>
                      <p:nvSpPr>
                        <p:cNvPr id="33" name="文本框 3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098412" y="1498210"/>
                          <a:ext cx="375131" cy="369332"/>
                        </a:xfrm>
                        <a:prstGeom prst="rect">
                          <a:avLst/>
                        </a:prstGeom>
                        <a:blipFill rotWithShape="1">
                          <a:blip r:embed="rId6"/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36" name="直接连接符 35"/>
                  <p:cNvCxnSpPr/>
                  <p:nvPr/>
                </p:nvCxnSpPr>
                <p:spPr>
                  <a:xfrm>
                    <a:off x="5625437" y="785395"/>
                    <a:ext cx="193312" cy="0"/>
                  </a:xfrm>
                  <a:prstGeom prst="line">
                    <a:avLst/>
                  </a:prstGeom>
                  <a:ln w="9525">
                    <a:solidFill>
                      <a:srgbClr val="00B05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接箭头连接符 37"/>
                  <p:cNvCxnSpPr/>
                  <p:nvPr/>
                </p:nvCxnSpPr>
                <p:spPr>
                  <a:xfrm flipV="1">
                    <a:off x="5818749" y="779680"/>
                    <a:ext cx="0" cy="718530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箭头连接符 41"/>
                  <p:cNvCxnSpPr/>
                  <p:nvPr/>
                </p:nvCxnSpPr>
                <p:spPr>
                  <a:xfrm flipH="1">
                    <a:off x="5625437" y="1498210"/>
                    <a:ext cx="197123" cy="0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连接符 43"/>
                  <p:cNvCxnSpPr/>
                  <p:nvPr/>
                </p:nvCxnSpPr>
                <p:spPr>
                  <a:xfrm>
                    <a:off x="5625437" y="779680"/>
                    <a:ext cx="0" cy="718530"/>
                  </a:xfrm>
                  <a:prstGeom prst="line">
                    <a:avLst/>
                  </a:prstGeom>
                  <a:ln w="9525">
                    <a:solidFill>
                      <a:srgbClr val="00B05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椭圆 47"/>
                  <p:cNvSpPr/>
                  <p:nvPr/>
                </p:nvSpPr>
                <p:spPr>
                  <a:xfrm>
                    <a:off x="5623102" y="790335"/>
                    <a:ext cx="401819" cy="1408963"/>
                  </a:xfrm>
                  <a:prstGeom prst="ellipse">
                    <a:avLst/>
                  </a:prstGeom>
                  <a:noFill/>
                  <a:ln w="9525"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2" name="组合 51"/>
                <p:cNvGrpSpPr/>
                <p:nvPr/>
              </p:nvGrpSpPr>
              <p:grpSpPr>
                <a:xfrm>
                  <a:off x="5692506" y="1059419"/>
                  <a:ext cx="193494" cy="246221"/>
                  <a:chOff x="5692506" y="1059419"/>
                  <a:chExt cx="193494" cy="24622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0" name="文本框 49"/>
                      <p:cNvSpPr txBox="1"/>
                      <p:nvPr/>
                    </p:nvSpPr>
                    <p:spPr>
                      <a:xfrm rot="900000">
                        <a:off x="5692506" y="1059419"/>
                        <a:ext cx="19349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altLang="zh-CN" sz="1000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oMath>
                          </m:oMathPara>
                        </a14:m>
                        <a:endParaRPr lang="zh-CN" altLang="en-US" sz="1000" dirty="0"/>
                      </a:p>
                    </p:txBody>
                  </p:sp>
                </mc:Choice>
                <mc:Fallback>
                  <p:sp>
                    <p:nvSpPr>
                      <p:cNvPr id="50" name="文本框 4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900000">
                        <a:off x="5692506" y="1059419"/>
                        <a:ext cx="193494" cy="246221"/>
                      </a:xfrm>
                      <a:prstGeom prst="rect">
                        <a:avLst/>
                      </a:prstGeom>
                      <a:blipFill rotWithShape="1">
                        <a:blip r:embed="rId7"/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51" name="弧形 50"/>
                  <p:cNvSpPr/>
                  <p:nvPr/>
                </p:nvSpPr>
                <p:spPr>
                  <a:xfrm rot="20174654">
                    <a:off x="5766436" y="1257301"/>
                    <a:ext cx="63382" cy="45719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文本框 76"/>
                <p:cNvSpPr txBox="1"/>
                <p:nvPr/>
              </p:nvSpPr>
              <p:spPr>
                <a:xfrm>
                  <a:off x="5131819" y="696745"/>
                  <a:ext cx="4281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7" name="文本框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819" y="696745"/>
                  <a:ext cx="428116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文本框 77"/>
                <p:cNvSpPr txBox="1"/>
                <p:nvPr/>
              </p:nvSpPr>
              <p:spPr>
                <a:xfrm>
                  <a:off x="4661895" y="542856"/>
                  <a:ext cx="4281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8" name="文本框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1895" y="542856"/>
                  <a:ext cx="428116" cy="307777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文本框 79"/>
                <p:cNvSpPr txBox="1"/>
                <p:nvPr/>
              </p:nvSpPr>
              <p:spPr>
                <a:xfrm>
                  <a:off x="4469609" y="1155309"/>
                  <a:ext cx="4281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80" name="文本框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609" y="1155309"/>
                  <a:ext cx="428116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组合 84"/>
          <p:cNvGrpSpPr/>
          <p:nvPr/>
        </p:nvGrpSpPr>
        <p:grpSpPr>
          <a:xfrm>
            <a:off x="7673707" y="1014917"/>
            <a:ext cx="2467704" cy="2449565"/>
            <a:chOff x="7250626" y="161243"/>
            <a:chExt cx="2467704" cy="24495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本框 78"/>
                <p:cNvSpPr txBox="1"/>
                <p:nvPr/>
              </p:nvSpPr>
              <p:spPr>
                <a:xfrm>
                  <a:off x="8007400" y="560164"/>
                  <a:ext cx="4281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79" name="文本框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400" y="560164"/>
                  <a:ext cx="428116" cy="307777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组合 83"/>
            <p:cNvGrpSpPr/>
            <p:nvPr/>
          </p:nvGrpSpPr>
          <p:grpSpPr>
            <a:xfrm>
              <a:off x="7250626" y="161243"/>
              <a:ext cx="2467704" cy="2449565"/>
              <a:chOff x="7271728" y="161243"/>
              <a:chExt cx="2467704" cy="2449565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7271728" y="161243"/>
                <a:ext cx="2467704" cy="2449565"/>
                <a:chOff x="7510779" y="286043"/>
                <a:chExt cx="2467704" cy="2449565"/>
              </a:xfrm>
            </p:grpSpPr>
            <p:grpSp>
              <p:nvGrpSpPr>
                <p:cNvPr id="54" name="组合 53"/>
                <p:cNvGrpSpPr/>
                <p:nvPr/>
              </p:nvGrpSpPr>
              <p:grpSpPr>
                <a:xfrm>
                  <a:off x="7510779" y="286043"/>
                  <a:ext cx="2467704" cy="2449565"/>
                  <a:chOff x="4716779" y="101378"/>
                  <a:chExt cx="2467704" cy="2449565"/>
                </a:xfrm>
              </p:grpSpPr>
              <p:grpSp>
                <p:nvGrpSpPr>
                  <p:cNvPr id="55" name="组合 54"/>
                  <p:cNvGrpSpPr/>
                  <p:nvPr/>
                </p:nvGrpSpPr>
                <p:grpSpPr>
                  <a:xfrm rot="900000">
                    <a:off x="4716779" y="101378"/>
                    <a:ext cx="2467704" cy="2449565"/>
                    <a:chOff x="4716779" y="101378"/>
                    <a:chExt cx="2467704" cy="2449565"/>
                  </a:xfrm>
                </p:grpSpPr>
                <p:grpSp>
                  <p:nvGrpSpPr>
                    <p:cNvPr id="59" name="组合 58"/>
                    <p:cNvGrpSpPr/>
                    <p:nvPr/>
                  </p:nvGrpSpPr>
                  <p:grpSpPr>
                    <a:xfrm>
                      <a:off x="4716779" y="101378"/>
                      <a:ext cx="2467704" cy="2449565"/>
                      <a:chOff x="1005839" y="101377"/>
                      <a:chExt cx="2467704" cy="2449565"/>
                    </a:xfrm>
                  </p:grpSpPr>
                  <p:cxnSp>
                    <p:nvCxnSpPr>
                      <p:cNvPr id="65" name="直接连接符 64"/>
                      <p:cNvCxnSpPr/>
                      <p:nvPr/>
                    </p:nvCxnSpPr>
                    <p:spPr>
                      <a:xfrm>
                        <a:off x="1005839" y="1498210"/>
                        <a:ext cx="2264899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6" name="直接连接符 65"/>
                      <p:cNvCxnSpPr/>
                      <p:nvPr/>
                    </p:nvCxnSpPr>
                    <p:spPr>
                      <a:xfrm rot="-5400000">
                        <a:off x="975360" y="1418493"/>
                        <a:ext cx="2264899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none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7" name="文本框 66"/>
                          <p:cNvSpPr txBox="1"/>
                          <p:nvPr/>
                        </p:nvSpPr>
                        <p:spPr>
                          <a:xfrm>
                            <a:off x="2138288" y="101377"/>
                            <a:ext cx="3751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67" name="文本框 6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138288" y="101377"/>
                            <a:ext cx="375131" cy="369332"/>
                          </a:xfrm>
                          <a:prstGeom prst="rect">
                            <a:avLst/>
                          </a:prstGeom>
                          <a:blipFill rotWithShape="1">
                            <a:blip r:embed="rId5"/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8" name="文本框 67"/>
                          <p:cNvSpPr txBox="1"/>
                          <p:nvPr/>
                        </p:nvSpPr>
                        <p:spPr>
                          <a:xfrm>
                            <a:off x="3098412" y="1498210"/>
                            <a:ext cx="3751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68" name="文本框 67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098412" y="1498210"/>
                            <a:ext cx="375131" cy="369332"/>
                          </a:xfrm>
                          <a:prstGeom prst="rect">
                            <a:avLst/>
                          </a:prstGeom>
                          <a:blipFill rotWithShape="1">
                            <a:blip r:embed="rId10"/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60" name="直接连接符 59"/>
                    <p:cNvCxnSpPr/>
                    <p:nvPr/>
                  </p:nvCxnSpPr>
                  <p:spPr>
                    <a:xfrm>
                      <a:off x="5816808" y="796176"/>
                      <a:ext cx="193312" cy="0"/>
                    </a:xfrm>
                    <a:prstGeom prst="line">
                      <a:avLst/>
                    </a:prstGeom>
                    <a:ln w="9525">
                      <a:solidFill>
                        <a:srgbClr val="00B05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箭头连接符 60"/>
                    <p:cNvCxnSpPr/>
                    <p:nvPr/>
                  </p:nvCxnSpPr>
                  <p:spPr>
                    <a:xfrm flipV="1">
                      <a:off x="5818749" y="779680"/>
                      <a:ext cx="0" cy="718530"/>
                    </a:xfrm>
                    <a:prstGeom prst="straightConnector1">
                      <a:avLst/>
                    </a:prstGeom>
                    <a:ln w="12700">
                      <a:solidFill>
                        <a:srgbClr val="00B050"/>
                      </a:solidFill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直接箭头连接符 61"/>
                    <p:cNvCxnSpPr/>
                    <p:nvPr/>
                  </p:nvCxnSpPr>
                  <p:spPr>
                    <a:xfrm rot="20700000">
                      <a:off x="5825570" y="1471965"/>
                      <a:ext cx="196342" cy="49097"/>
                    </a:xfrm>
                    <a:prstGeom prst="straightConnector1">
                      <a:avLst/>
                    </a:prstGeom>
                    <a:ln w="12700">
                      <a:solidFill>
                        <a:srgbClr val="00B050"/>
                      </a:solidFill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直接连接符 62"/>
                    <p:cNvCxnSpPr/>
                    <p:nvPr/>
                  </p:nvCxnSpPr>
                  <p:spPr>
                    <a:xfrm>
                      <a:off x="6011013" y="790754"/>
                      <a:ext cx="0" cy="718530"/>
                    </a:xfrm>
                    <a:prstGeom prst="line">
                      <a:avLst/>
                    </a:prstGeom>
                    <a:ln w="9525">
                      <a:solidFill>
                        <a:srgbClr val="00B05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6" name="组合 55"/>
                  <p:cNvGrpSpPr/>
                  <p:nvPr/>
                </p:nvGrpSpPr>
                <p:grpSpPr>
                  <a:xfrm>
                    <a:off x="5692506" y="1059419"/>
                    <a:ext cx="193494" cy="246221"/>
                    <a:chOff x="5692506" y="1059419"/>
                    <a:chExt cx="193494" cy="24622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文本框 56"/>
                        <p:cNvSpPr txBox="1"/>
                        <p:nvPr/>
                      </p:nvSpPr>
                      <p:spPr>
                        <a:xfrm rot="900000">
                          <a:off x="5692506" y="1059419"/>
                          <a:ext cx="193494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sz="1000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zh-CN" altLang="en-US" sz="1000" dirty="0"/>
                        </a:p>
                      </p:txBody>
                    </p:sp>
                  </mc:Choice>
                  <mc:Fallback>
                    <p:sp>
                      <p:nvSpPr>
                        <p:cNvPr id="57" name="文本框 5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900000">
                          <a:off x="5692506" y="1059419"/>
                          <a:ext cx="193494" cy="246221"/>
                        </a:xfrm>
                        <a:prstGeom prst="rect">
                          <a:avLst/>
                        </a:prstGeom>
                        <a:blipFill rotWithShape="1">
                          <a:blip r:embed="rId7"/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8" name="弧形 57"/>
                    <p:cNvSpPr/>
                    <p:nvPr/>
                  </p:nvSpPr>
                  <p:spPr>
                    <a:xfrm rot="20174654">
                      <a:off x="5766436" y="1257301"/>
                      <a:ext cx="63382" cy="45719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cxnSp>
              <p:nvCxnSpPr>
                <p:cNvPr id="69" name="直接连接符 68"/>
                <p:cNvCxnSpPr/>
                <p:nvPr/>
              </p:nvCxnSpPr>
              <p:spPr>
                <a:xfrm flipH="1" flipV="1">
                  <a:off x="8572585" y="900867"/>
                  <a:ext cx="2" cy="1467728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prstDash val="solid"/>
                  <a:headEnd type="stealth" w="lg" len="lg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 rot="1800000" flipH="1" flipV="1">
                  <a:off x="8570477" y="916905"/>
                  <a:ext cx="2" cy="1467728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  <a:prstDash val="solid"/>
                  <a:headEnd type="stealth" w="lg" len="lg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1" name="文本框 80"/>
                  <p:cNvSpPr txBox="1"/>
                  <p:nvPr/>
                </p:nvSpPr>
                <p:spPr>
                  <a:xfrm>
                    <a:off x="8299429" y="544643"/>
                    <a:ext cx="42811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>
              <p:sp>
                <p:nvSpPr>
                  <p:cNvPr id="81" name="文本框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9429" y="544643"/>
                    <a:ext cx="428116" cy="307777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2" name="文本框 81"/>
                  <p:cNvSpPr txBox="1"/>
                  <p:nvPr/>
                </p:nvSpPr>
                <p:spPr>
                  <a:xfrm>
                    <a:off x="8376483" y="1545358"/>
                    <a:ext cx="42811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>
              <p:sp>
                <p:nvSpPr>
                  <p:cNvPr id="82" name="文本框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6483" y="1545358"/>
                    <a:ext cx="428116" cy="307777"/>
                  </a:xfrm>
                  <a:prstGeom prst="rect">
                    <a:avLst/>
                  </a:prstGeom>
                  <a:blipFill rotWithShape="1">
                    <a:blip r:embed="rId9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文本框 63"/>
          <p:cNvSpPr txBox="1"/>
          <p:nvPr/>
        </p:nvSpPr>
        <p:spPr>
          <a:xfrm>
            <a:off x="1093141" y="3467294"/>
            <a:ext cx="310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图</a:t>
            </a:r>
            <a:r>
              <a:rPr lang="en-US" altLang="zh-CN" sz="1600" b="1" dirty="0"/>
              <a:t>11</a:t>
            </a:r>
            <a:r>
              <a:rPr lang="zh-CN" altLang="en-US" sz="1600" b="1" dirty="0"/>
              <a:t> 波片的</a:t>
            </a:r>
            <a:r>
              <a:rPr lang="en-US" altLang="zh-CN" sz="1600" b="1" dirty="0"/>
              <a:t>o</a:t>
            </a:r>
            <a:r>
              <a:rPr lang="zh-CN" altLang="en-US" sz="1600" b="1" dirty="0"/>
              <a:t>轴与偏振方向平行</a:t>
            </a:r>
            <a:endParaRPr lang="zh-CN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/>
              <p:cNvSpPr txBox="1"/>
              <p:nvPr/>
            </p:nvSpPr>
            <p:spPr>
              <a:xfrm>
                <a:off x="4554831" y="3405277"/>
                <a:ext cx="25366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/>
                  <a:t>图</a:t>
                </a:r>
                <a:r>
                  <a:rPr lang="en-US" altLang="zh-CN" sz="1600" b="1" dirty="0"/>
                  <a:t>12</a:t>
                </a:r>
                <a:r>
                  <a:rPr lang="zh-CN" altLang="en-US" sz="1600" b="1" dirty="0"/>
                  <a:t> </a:t>
                </a:r>
                <a14:m>
                  <m:oMath xmlns:m="http://schemas.openxmlformats.org/officeDocument/2006/math">
                    <m:r>
                      <a:rPr lang="zh-CN" altLang="en-US" sz="1600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zh-CN" altLang="en-US" sz="1600" b="1" dirty="0"/>
                  <a:t>波片旋转</a:t>
                </a:r>
                <a14:m>
                  <m:oMath xmlns:m="http://schemas.openxmlformats.org/officeDocument/2006/math">
                    <m:r>
                      <a:rPr lang="zh-CN" altLang="en-US" sz="16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sz="1600" b="1" dirty="0"/>
                  <a:t>角</a:t>
                </a:r>
                <a:endParaRPr lang="zh-CN" altLang="en-US" sz="1600" b="1" dirty="0"/>
              </a:p>
            </p:txBody>
          </p:sp>
        </mc:Choice>
        <mc:Fallback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831" y="3405277"/>
                <a:ext cx="2536625" cy="338554"/>
              </a:xfrm>
              <a:prstGeom prst="rect">
                <a:avLst/>
              </a:prstGeom>
              <a:blipFill rotWithShape="1">
                <a:blip r:embed="rId11"/>
                <a:stretch>
                  <a:fillRect l="-24" t="-120" r="16" b="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本框 74"/>
              <p:cNvSpPr txBox="1"/>
              <p:nvPr/>
            </p:nvSpPr>
            <p:spPr>
              <a:xfrm>
                <a:off x="7991675" y="3402897"/>
                <a:ext cx="23806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/>
                  <a:t>图</a:t>
                </a:r>
                <a:r>
                  <a:rPr lang="en-US" altLang="zh-CN" sz="1600" b="1" dirty="0"/>
                  <a:t>13</a:t>
                </a:r>
                <a:r>
                  <a:rPr lang="zh-CN" altLang="en-US" sz="1600" b="1" dirty="0"/>
                  <a:t> </a:t>
                </a:r>
                <a14:m>
                  <m:oMath xmlns:m="http://schemas.openxmlformats.org/officeDocument/2006/math">
                    <m:r>
                      <a:rPr lang="zh-CN" altLang="en-US" sz="1600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600" b="1" dirty="0"/>
                  <a:t>波片旋转</a:t>
                </a:r>
                <a14:m>
                  <m:oMath xmlns:m="http://schemas.openxmlformats.org/officeDocument/2006/math">
                    <m:r>
                      <a:rPr lang="zh-CN" altLang="en-US" sz="16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sz="1600" b="1" dirty="0"/>
                  <a:t>角</a:t>
                </a:r>
                <a:endParaRPr lang="zh-CN" altLang="en-US" sz="1600" b="1" dirty="0"/>
              </a:p>
            </p:txBody>
          </p:sp>
        </mc:Choice>
        <mc:Fallback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75" y="3402897"/>
                <a:ext cx="2380619" cy="338554"/>
              </a:xfrm>
              <a:prstGeom prst="rect">
                <a:avLst/>
              </a:prstGeom>
              <a:blipFill rotWithShape="1">
                <a:blip r:embed="rId12"/>
                <a:stretch>
                  <a:fillRect l="-8" t="-167" r="9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 31"/>
          <p:cNvSpPr>
            <a:spLocks noChangeArrowheads="1"/>
          </p:cNvSpPr>
          <p:nvPr/>
        </p:nvSpPr>
        <p:spPr bwMode="auto">
          <a:xfrm>
            <a:off x="0" y="95787"/>
            <a:ext cx="53094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</a:t>
            </a:r>
            <a:r>
              <a:rPr lang="en-US" altLang="zh-CN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结果说明</a:t>
            </a:r>
            <a:endParaRPr lang="zh-CN" altLang="en-US" sz="2800" b="1" dirty="0">
              <a:solidFill>
                <a:srgbClr val="004E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712145" y="1329436"/>
                <a:ext cx="10119609" cy="340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5945" indent="-285750"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如果波片是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波片（如图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12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所示）。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的相位差等于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，则经波片光矢量端点描出的是一个椭圆，透过波片后为椭圆偏振光。当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sz="24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时，椭圆的长轴和短轴分别为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。当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，此时为圆偏振光。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575945" indent="-285750"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如果波片是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波片（如图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13</a:t>
                </a:r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所示）。</a:t>
                </a:r>
                <a:r>
                  <a:rPr lang="en-US" altLang="zh-CN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的相位差等于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，光矢量端点方向始终在一条直线上，透过波片后仍然是线偏振光。由于相位差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的存在（相当于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的方向不变，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的方向反向），偏振方向相当于原偏振方向旋转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sz="2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sz="2400" b="1" dirty="0">
                    <a:solidFill>
                      <a:srgbClr val="00206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角。</a:t>
                </a:r>
                <a:endParaRPr lang="en-US" altLang="zh-CN" sz="2400" b="1" dirty="0">
                  <a:solidFill>
                    <a:srgbClr val="0020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5" y="1329436"/>
                <a:ext cx="10119609" cy="3408818"/>
              </a:xfrm>
              <a:prstGeom prst="rect">
                <a:avLst/>
              </a:prstGeom>
              <a:blipFill rotWithShape="1">
                <a:blip r:embed="rId1"/>
                <a:stretch>
                  <a:fillRect l="-3" t="-11" r="6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1"/>
          <p:cNvSpPr>
            <a:spLocks noChangeArrowheads="1"/>
          </p:cNvSpPr>
          <p:nvPr/>
        </p:nvSpPr>
        <p:spPr bwMode="auto">
          <a:xfrm>
            <a:off x="0" y="160333"/>
            <a:ext cx="53992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 </a:t>
            </a:r>
            <a:r>
              <a:rPr lang="en-US" altLang="zh-CN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sz="2800" b="1" dirty="0">
                <a:solidFill>
                  <a:srgbClr val="004E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结果说明</a:t>
            </a:r>
            <a:endParaRPr lang="zh-CN" altLang="en-US" sz="2800" b="1" dirty="0">
              <a:solidFill>
                <a:srgbClr val="004E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712145" y="1329436"/>
            <a:ext cx="10119609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195" indent="0">
              <a:buFont typeface="Wingdings" panose="05000000000000000000" pitchFamily="2" charset="2"/>
              <a:buNone/>
            </a:pPr>
            <a:r>
              <a:rPr sz="2400" b="1">
                <a:solidFill>
                  <a:srgbClr val="002060"/>
                </a:solidFill>
              </a:rPr>
              <a:t>偏振光实验思考题：（任选两道）</a:t>
            </a:r>
            <a:endParaRPr sz="2400" b="1">
              <a:solidFill>
                <a:srgbClr val="002060"/>
              </a:solidFill>
            </a:endParaRPr>
          </a:p>
          <a:p>
            <a:pPr marL="575945" indent="-285750">
              <a:buFont typeface="Wingdings" panose="05000000000000000000" pitchFamily="2" charset="2"/>
              <a:buChar char="Ø"/>
            </a:pPr>
            <a:r>
              <a:rPr sz="2400" b="1">
                <a:solidFill>
                  <a:srgbClr val="002060"/>
                </a:solidFill>
              </a:rPr>
              <a:t>1、自然光和圆偏振光都可看成是两个等幅垂直偏振的合成，它们之间的主要区别是什么？部分偏振光和椭圆偏振光呢？</a:t>
            </a:r>
            <a:endParaRPr sz="2400" b="1">
              <a:solidFill>
                <a:srgbClr val="002060"/>
              </a:solidFill>
            </a:endParaRPr>
          </a:p>
          <a:p>
            <a:pPr marL="575945" indent="-285750">
              <a:buFont typeface="Wingdings" panose="05000000000000000000" pitchFamily="2" charset="2"/>
              <a:buChar char="Ø"/>
            </a:pPr>
            <a:r>
              <a:rPr sz="2400" b="1">
                <a:solidFill>
                  <a:srgbClr val="002060"/>
                </a:solidFill>
              </a:rPr>
              <a:t>2、什么是左旋光和右旋光？</a:t>
            </a:r>
            <a:endParaRPr sz="2400" b="1">
              <a:solidFill>
                <a:srgbClr val="002060"/>
              </a:solidFill>
            </a:endParaRPr>
          </a:p>
          <a:p>
            <a:pPr marL="575945" indent="-285750">
              <a:buFont typeface="Wingdings" panose="05000000000000000000" pitchFamily="2" charset="2"/>
              <a:buChar char="Ø"/>
            </a:pPr>
            <a:r>
              <a:rPr sz="2400" b="1">
                <a:solidFill>
                  <a:srgbClr val="002060"/>
                </a:solidFill>
              </a:rPr>
              <a:t>3、若本实验中波片的快轴和慢轴对调，对透射光的光强分布和偏振状态有哪些影响？</a:t>
            </a:r>
            <a:endParaRPr sz="2400" b="1">
              <a:solidFill>
                <a:srgbClr val="002060"/>
              </a:solidFill>
            </a:endParaRPr>
          </a:p>
          <a:p>
            <a:pPr marL="575945" indent="-285750">
              <a:buFont typeface="Wingdings" panose="05000000000000000000" pitchFamily="2" charset="2"/>
              <a:buChar char="Ø"/>
            </a:pPr>
            <a:r>
              <a:rPr sz="2400" b="1">
                <a:solidFill>
                  <a:srgbClr val="002060"/>
                </a:solidFill>
              </a:rPr>
              <a:t>4、查阅资料，简述正晶体波片和负晶体波片的区别。</a:t>
            </a:r>
            <a:endParaRPr sz="2400" b="1">
              <a:solidFill>
                <a:srgbClr val="002060"/>
              </a:solidFill>
            </a:endParaRPr>
          </a:p>
        </p:txBody>
      </p:sp>
      <p:sp>
        <p:nvSpPr>
          <p:cNvPr id="4" name="矩形 31"/>
          <p:cNvSpPr>
            <a:spLocks noChangeArrowheads="1"/>
          </p:cNvSpPr>
          <p:nvPr/>
        </p:nvSpPr>
        <p:spPr bwMode="auto">
          <a:xfrm>
            <a:off x="0" y="160333"/>
            <a:ext cx="24688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思考题</a:t>
            </a:r>
            <a:endParaRPr lang="zh-CN" altLang="en-US" sz="2800" b="1" dirty="0">
              <a:solidFill>
                <a:srgbClr val="004E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nimg.ws.126.net/?url=http://dingyue.ws.126.net/2021/0730/070bcf73j00qx0vra00g8c001hc00u0c.jpg&amp;thumbnail=650x2147483647&amp;quality=80&amp;type=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4" y="-43188"/>
            <a:ext cx="12214224" cy="687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1883" name="Group 11"/>
          <p:cNvGrpSpPr/>
          <p:nvPr/>
        </p:nvGrpSpPr>
        <p:grpSpPr bwMode="auto">
          <a:xfrm>
            <a:off x="3551238" y="3389221"/>
            <a:ext cx="5873750" cy="1450975"/>
            <a:chOff x="1202" y="1974"/>
            <a:chExt cx="3700" cy="914"/>
          </a:xfrm>
        </p:grpSpPr>
        <p:sp>
          <p:nvSpPr>
            <p:cNvPr id="591879" name="Text Box 7"/>
            <p:cNvSpPr txBox="1">
              <a:spLocks noChangeArrowheads="1"/>
            </p:cNvSpPr>
            <p:nvPr/>
          </p:nvSpPr>
          <p:spPr bwMode="auto">
            <a:xfrm>
              <a:off x="1202" y="2523"/>
              <a:ext cx="37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3200" b="1">
                  <a:solidFill>
                    <a:srgbClr val="00CC66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深圳大学大学物理教学实验中心</a:t>
              </a:r>
              <a:endParaRPr lang="zh-CN" altLang="en-US" sz="3200" b="1">
                <a:solidFill>
                  <a:srgbClr val="00CC66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  <p:sp>
          <p:nvSpPr>
            <p:cNvPr id="591880" name="Text Box 8"/>
            <p:cNvSpPr txBox="1">
              <a:spLocks noChangeArrowheads="1"/>
            </p:cNvSpPr>
            <p:nvPr/>
          </p:nvSpPr>
          <p:spPr bwMode="auto">
            <a:xfrm>
              <a:off x="2389" y="1974"/>
              <a:ext cx="115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3200" b="1" dirty="0">
                  <a:solidFill>
                    <a:srgbClr val="00CC66"/>
                  </a:solidFill>
                  <a:latin typeface="楷体_GB2312" pitchFamily="49" charset="-122"/>
                  <a:ea typeface="楷体_GB2312" pitchFamily="49" charset="-122"/>
                </a:rPr>
                <a:t>2022.4.2</a:t>
              </a:r>
              <a:endParaRPr lang="en-US" altLang="zh-CN" sz="3200" b="1" dirty="0">
                <a:solidFill>
                  <a:srgbClr val="00CC66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591881" name="WordArt 9"/>
          <p:cNvSpPr>
            <a:spLocks noChangeArrowheads="1" noChangeShapeType="1" noTextEdit="1"/>
          </p:cNvSpPr>
          <p:nvPr/>
        </p:nvSpPr>
        <p:spPr bwMode="auto">
          <a:xfrm>
            <a:off x="4906963" y="4900519"/>
            <a:ext cx="2895600" cy="1219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BottomLeft"/>
              <a:lightRig rig="legacyFlat3" dir="t"/>
            </a:scene3d>
            <a:sp3d extrusionH="430200" prstMaterial="legacyMatte">
              <a:extrusionClr>
                <a:srgbClr val="FF66FF"/>
              </a:extrusionClr>
              <a:contourClr>
                <a:srgbClr val="FF66FF"/>
              </a:contourClr>
            </a:sp3d>
          </a:bodyPr>
          <a:lstStyle/>
          <a:p>
            <a:pPr algn="ctr"/>
            <a:r>
              <a:rPr lang="zh-CN" altLang="en-US" sz="5400" kern="10" dirty="0">
                <a:ln w="9525">
                  <a:round/>
                </a:ln>
                <a:gradFill rotWithShape="1">
                  <a:gsLst>
                    <a:gs pos="0">
                      <a:srgbClr val="FF66FF"/>
                    </a:gs>
                    <a:gs pos="100000">
                      <a:schemeClr val="hlink"/>
                    </a:gs>
                  </a:gsLst>
                  <a:lin ang="5400000" scaled="1"/>
                </a:gradFill>
                <a:latin typeface="华文行楷" panose="02010800040101010101" pitchFamily="2" charset="-122"/>
                <a:ea typeface="华文行楷" panose="02010800040101010101" pitchFamily="2" charset="-122"/>
              </a:rPr>
              <a:t>再见！</a:t>
            </a:r>
            <a:endParaRPr lang="zh-CN" altLang="en-US" sz="5400" kern="10" dirty="0">
              <a:ln w="9525">
                <a:round/>
              </a:ln>
              <a:gradFill rotWithShape="1">
                <a:gsLst>
                  <a:gs pos="0">
                    <a:srgbClr val="FF66FF"/>
                  </a:gs>
                  <a:gs pos="100000">
                    <a:schemeClr val="hlink"/>
                  </a:gs>
                </a:gsLst>
                <a:lin ang="5400000" scaled="1"/>
              </a:gra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591882" name="006.06. 梦中的婚礼 MARIAGE D' AMOUR.mp3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88" y="6553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918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5918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188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1882"/>
                </p:tgtEl>
              </p:cMediaNode>
            </p:audio>
          </p:childTnLst>
        </p:cTn>
      </p:par>
    </p:tnLst>
    <p:bldLst>
      <p:bldP spid="591881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95822" y="969140"/>
            <a:ext cx="2323596" cy="30862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4801" y="985612"/>
            <a:ext cx="91942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多米尼克</a:t>
            </a:r>
            <a:r>
              <a:rPr lang="en-US" altLang="zh-CN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弗朗索瓦</a:t>
            </a:r>
            <a:r>
              <a:rPr lang="en-US" altLang="zh-CN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让</a:t>
            </a:r>
            <a:r>
              <a:rPr lang="en-US" altLang="zh-CN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阿喇果，法国著名的物理学家</a:t>
            </a:r>
            <a:r>
              <a:rPr lang="en-US" altLang="zh-CN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天文学家</a:t>
            </a:r>
            <a:r>
              <a:rPr lang="en-US" altLang="zh-CN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测地学家和政治活动家</a:t>
            </a:r>
            <a:r>
              <a:rPr lang="en-US" altLang="zh-CN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 1811</a:t>
            </a:r>
            <a:r>
              <a:rPr lang="zh-CN" altLang="en-US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年，阿喇果（</a:t>
            </a:r>
            <a:r>
              <a:rPr lang="en-US" altLang="zh-CN" sz="2000" b="1" dirty="0" err="1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Arago</a:t>
            </a:r>
            <a:r>
              <a:rPr lang="zh-CN" altLang="en-US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）在研究石英晶体的双折射特性时发现：一束线偏振光沿石英晶体的光轴方向传播时，其振动平面会相对原方向转过一个角度。这就是</a:t>
            </a:r>
            <a:r>
              <a:rPr lang="zh-CN" altLang="en-US" sz="2000" b="1" dirty="0">
                <a:solidFill>
                  <a:srgbClr val="FF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旋光现象</a:t>
            </a:r>
            <a:r>
              <a:rPr lang="zh-CN" altLang="en-US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，也即</a:t>
            </a:r>
            <a:r>
              <a:rPr lang="zh-CN" altLang="en-US" sz="2000" b="1" dirty="0">
                <a:solidFill>
                  <a:srgbClr val="FF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旋光效应</a:t>
            </a:r>
            <a:r>
              <a:rPr lang="zh-CN" altLang="en-US" sz="20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000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95822" y="4141413"/>
            <a:ext cx="2323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Do-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minique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Francois Jean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Arago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1785-1853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07980" y="2309051"/>
            <a:ext cx="929102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华文中宋" panose="02010600040101010101" pitchFamily="2" charset="-122"/>
              </a:rPr>
              <a:t>    光的偏振在生活、生产、科研中有许多重要应用，如摄影、立体电影、液晶显示都用到了光的偏振。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3016938"/>
            <a:ext cx="4232629" cy="30611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80" y="2978477"/>
            <a:ext cx="4152452" cy="2992017"/>
          </a:xfrm>
          <a:prstGeom prst="rect">
            <a:avLst/>
          </a:prstGeom>
        </p:spPr>
      </p:pic>
      <p:sp>
        <p:nvSpPr>
          <p:cNvPr id="11" name="矩形 31"/>
          <p:cNvSpPr>
            <a:spLocks noChangeArrowheads="1"/>
          </p:cNvSpPr>
          <p:nvPr/>
        </p:nvSpPr>
        <p:spPr bwMode="auto">
          <a:xfrm>
            <a:off x="218832" y="181095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实验背景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335" y="968806"/>
            <a:ext cx="4862074" cy="4047851"/>
          </a:xfrm>
          <a:prstGeom prst="rect">
            <a:avLst/>
          </a:prstGeom>
        </p:spPr>
      </p:pic>
      <p:sp>
        <p:nvSpPr>
          <p:cNvPr id="5122" name="矩形 31"/>
          <p:cNvSpPr>
            <a:spLocks noChangeArrowheads="1"/>
          </p:cNvSpPr>
          <p:nvPr/>
        </p:nvSpPr>
        <p:spPr bwMode="auto">
          <a:xfrm>
            <a:off x="0" y="149749"/>
            <a:ext cx="2963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一、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实验目的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529740" y="1401801"/>
            <a:ext cx="6053782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b="1" dirty="0">
                <a:solidFill>
                  <a:srgbClr val="000066"/>
                </a:solidFill>
              </a:rPr>
              <a:t>了解光的</a:t>
            </a: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</a:rPr>
              <a:t>横波性；</a:t>
            </a:r>
            <a:endParaRPr lang="en-US" altLang="zh-CN" b="1" dirty="0">
              <a:solidFill>
                <a:srgbClr val="002060"/>
              </a:solidFill>
              <a:latin typeface="华文中宋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b="1" dirty="0">
                <a:solidFill>
                  <a:srgbClr val="000066"/>
                </a:solidFill>
              </a:rPr>
              <a:t>了解光的</a:t>
            </a: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</a:rPr>
              <a:t>几种偏振态；</a:t>
            </a:r>
            <a:endParaRPr lang="en-US" altLang="zh-CN" b="1" dirty="0">
              <a:solidFill>
                <a:srgbClr val="002060"/>
              </a:solidFill>
              <a:latin typeface="华文中宋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b="1" dirty="0">
                <a:solidFill>
                  <a:srgbClr val="000066"/>
                </a:solidFill>
              </a:rPr>
              <a:t>掌握起偏检偏的方法，</a:t>
            </a: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</a:rPr>
              <a:t>验证马吕斯定律；</a:t>
            </a:r>
            <a:endParaRPr lang="en-US" altLang="zh-CN" b="1" dirty="0">
              <a:solidFill>
                <a:srgbClr val="002060"/>
              </a:solidFill>
              <a:latin typeface="华文中宋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</a:rPr>
              <a:t>研究</a:t>
            </a:r>
            <a:r>
              <a:rPr lang="en-US" altLang="zh-CN" b="1" dirty="0">
                <a:solidFill>
                  <a:srgbClr val="002060"/>
                </a:solidFill>
                <a:latin typeface="华文中宋" panose="02010600040101010101" pitchFamily="2" charset="-122"/>
              </a:rPr>
              <a:t>1/4</a:t>
            </a: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</a:rPr>
              <a:t>和</a:t>
            </a:r>
            <a:r>
              <a:rPr lang="en-US" altLang="zh-CN" b="1" dirty="0">
                <a:solidFill>
                  <a:srgbClr val="002060"/>
                </a:solidFill>
                <a:latin typeface="华文中宋" panose="02010600040101010101" pitchFamily="2" charset="-122"/>
              </a:rPr>
              <a:t>1/2</a:t>
            </a: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</a:rPr>
              <a:t>波片对偏振光的影响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31091" y="4607887"/>
            <a:ext cx="181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光是横波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17934" y="5146133"/>
            <a:ext cx="3979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光是电磁波，光是横波，横波具有偏振特性。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9464170" y="1267313"/>
                <a:ext cx="22616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33993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真空中的光速</a:t>
                </a:r>
                <a14:m>
                  <m:oMath xmlns:m="http://schemas.openxmlformats.org/officeDocument/2006/math">
                    <m:r>
                      <a:rPr lang="en-US" altLang="zh-CN" b="1" i="0">
                        <a:solidFill>
                          <a:srgbClr val="339933"/>
                        </a:solidFill>
                        <a:latin typeface="Cambria Math" panose="02040503050406030204" pitchFamily="18" charset="0"/>
                      </a:rPr>
                      <m:t>𝟐𝟗𝟗𝟕𝟗𝟐𝟒𝟖𝟓𝐦</m:t>
                    </m:r>
                    <m:r>
                      <a:rPr lang="en-US" altLang="zh-CN" b="1" i="0">
                        <a:solidFill>
                          <a:srgbClr val="339933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0">
                        <a:solidFill>
                          <a:srgbClr val="339933"/>
                        </a:solidFill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endParaRPr lang="zh-CN" altLang="en-US" dirty="0">
                  <a:solidFill>
                    <a:srgbClr val="339933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170" y="1267313"/>
                <a:ext cx="2261665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6" t="-76" r="25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1"/>
          <p:cNvSpPr>
            <a:spLocks noChangeArrowheads="1"/>
          </p:cNvSpPr>
          <p:nvPr/>
        </p:nvSpPr>
        <p:spPr bwMode="auto">
          <a:xfrm>
            <a:off x="0" y="149749"/>
            <a:ext cx="2954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仪器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976183" y="1291535"/>
            <a:ext cx="10867985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b="1" dirty="0">
                <a:solidFill>
                  <a:srgbClr val="000066"/>
                </a:solidFill>
              </a:rPr>
              <a:t>虚拟仿真实验系统地址：</a:t>
            </a:r>
            <a:r>
              <a:rPr lang="en-US" altLang="zh-CN" dirty="0">
                <a:solidFill>
                  <a:srgbClr val="000066"/>
                </a:solidFill>
                <a:hlinkClick r:id="rId1"/>
              </a:rPr>
              <a:t>http://aryun.ustcori.com:3230</a:t>
            </a:r>
            <a:endParaRPr lang="en-US" altLang="zh-CN" dirty="0">
              <a:solidFill>
                <a:srgbClr val="000066"/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 dirty="0">
                <a:solidFill>
                  <a:srgbClr val="000066"/>
                </a:solidFill>
              </a:rPr>
              <a:t>                                             </a:t>
            </a:r>
            <a:r>
              <a:rPr lang="zh-CN" altLang="en-US" dirty="0">
                <a:solidFill>
                  <a:srgbClr val="002060"/>
                </a:solidFill>
              </a:rPr>
              <a:t>账号：</a:t>
            </a:r>
            <a:r>
              <a:rPr lang="en-US" altLang="zh-CN" dirty="0">
                <a:solidFill>
                  <a:srgbClr val="002060"/>
                </a:solidFill>
              </a:rPr>
              <a:t>SZDX+</a:t>
            </a:r>
            <a:r>
              <a:rPr lang="zh-CN" altLang="en-US" dirty="0">
                <a:solidFill>
                  <a:srgbClr val="002060"/>
                </a:solidFill>
              </a:rPr>
              <a:t>学号（忽略加号），密码：自行设定</a:t>
            </a:r>
            <a:endParaRPr lang="en-US" altLang="zh-CN" dirty="0">
              <a:solidFill>
                <a:srgbClr val="002060"/>
              </a:solidFill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 startAt="2"/>
            </a:pPr>
            <a:r>
              <a:rPr lang="zh-CN" altLang="en-US" b="1" dirty="0">
                <a:solidFill>
                  <a:srgbClr val="000066"/>
                </a:solidFill>
              </a:rPr>
              <a:t>偏振光的观察与研究</a:t>
            </a:r>
            <a:r>
              <a:rPr lang="en-US" altLang="zh-CN" b="1" dirty="0">
                <a:solidFill>
                  <a:srgbClr val="000066"/>
                </a:solidFill>
              </a:rPr>
              <a:t>--</a:t>
            </a:r>
            <a:r>
              <a:rPr lang="zh-CN" altLang="en-US" b="1" dirty="0">
                <a:solidFill>
                  <a:srgbClr val="000066"/>
                </a:solidFill>
              </a:rPr>
              <a:t>用箱式电桥研究热敏电阻温度特性</a:t>
            </a:r>
            <a:endParaRPr lang="en-US" altLang="zh-CN" b="1" dirty="0">
              <a:solidFill>
                <a:srgbClr val="000066"/>
              </a:solidFill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 startAt="2"/>
            </a:pPr>
            <a:r>
              <a:rPr lang="zh-CN" altLang="en-US" b="1" dirty="0">
                <a:solidFill>
                  <a:srgbClr val="000066"/>
                </a:solidFill>
              </a:rPr>
              <a:t>实验仪器：光源、偏振片、</a:t>
            </a:r>
            <a:r>
              <a:rPr lang="en-US" altLang="zh-CN" b="1" dirty="0">
                <a:solidFill>
                  <a:srgbClr val="000066"/>
                </a:solidFill>
              </a:rPr>
              <a:t>1/4</a:t>
            </a:r>
            <a:r>
              <a:rPr lang="zh-CN" altLang="en-US" b="1" dirty="0">
                <a:solidFill>
                  <a:srgbClr val="000066"/>
                </a:solidFill>
              </a:rPr>
              <a:t>波片、</a:t>
            </a:r>
            <a:r>
              <a:rPr lang="en-US" altLang="zh-CN" b="1" dirty="0">
                <a:solidFill>
                  <a:srgbClr val="000066"/>
                </a:solidFill>
              </a:rPr>
              <a:t>1/2</a:t>
            </a:r>
            <a:r>
              <a:rPr lang="zh-CN" altLang="en-US" b="1" dirty="0">
                <a:solidFill>
                  <a:srgbClr val="000066"/>
                </a:solidFill>
              </a:rPr>
              <a:t>波片、光屏</a:t>
            </a:r>
            <a:endParaRPr lang="zh-CN" altLang="en-US" b="1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5" name="Text Box 3"/>
          <p:cNvSpPr txBox="1">
            <a:spLocks noChangeArrowheads="1"/>
          </p:cNvSpPr>
          <p:nvPr/>
        </p:nvSpPr>
        <p:spPr bwMode="auto">
          <a:xfrm>
            <a:off x="269441" y="1080166"/>
            <a:ext cx="112532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 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光是电磁波，电磁波是横波，横波具有一个纵波没有的特性</a:t>
            </a: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偏振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566316" name="Group 44"/>
          <p:cNvGrpSpPr/>
          <p:nvPr/>
        </p:nvGrpSpPr>
        <p:grpSpPr bwMode="auto">
          <a:xfrm>
            <a:off x="1301844" y="1964391"/>
            <a:ext cx="8469312" cy="3627438"/>
            <a:chOff x="165" y="1410"/>
            <a:chExt cx="5335" cy="2285"/>
          </a:xfrm>
        </p:grpSpPr>
        <p:sp>
          <p:nvSpPr>
            <p:cNvPr id="566277" name="Text Box 5"/>
            <p:cNvSpPr txBox="1">
              <a:spLocks noChangeArrowheads="1"/>
            </p:cNvSpPr>
            <p:nvPr/>
          </p:nvSpPr>
          <p:spPr bwMode="auto">
            <a:xfrm>
              <a:off x="1753" y="3407"/>
              <a:ext cx="26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>
                  <a:solidFill>
                    <a:srgbClr val="990033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横波和纵波在偏振方面的区别</a:t>
              </a:r>
              <a:endParaRPr lang="zh-CN" altLang="en-US" sz="2400" b="1">
                <a:solidFill>
                  <a:srgbClr val="990033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pic>
          <p:nvPicPr>
            <p:cNvPr id="566279" name="Picture 7" descr="横波A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89"/>
            <a:stretch>
              <a:fillRect/>
            </a:stretch>
          </p:blipFill>
          <p:spPr bwMode="auto">
            <a:xfrm>
              <a:off x="475" y="1525"/>
              <a:ext cx="1625" cy="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6280" name="Line 8"/>
            <p:cNvSpPr>
              <a:spLocks noChangeShapeType="1"/>
            </p:cNvSpPr>
            <p:nvPr/>
          </p:nvSpPr>
          <p:spPr bwMode="auto">
            <a:xfrm>
              <a:off x="563" y="2034"/>
              <a:ext cx="0" cy="44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6281" name="Line 9"/>
            <p:cNvSpPr>
              <a:spLocks noChangeShapeType="1"/>
            </p:cNvSpPr>
            <p:nvPr/>
          </p:nvSpPr>
          <p:spPr bwMode="auto">
            <a:xfrm>
              <a:off x="607" y="2702"/>
              <a:ext cx="48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6282" name="Text Box 10"/>
            <p:cNvSpPr txBox="1">
              <a:spLocks noChangeArrowheads="1"/>
            </p:cNvSpPr>
            <p:nvPr/>
          </p:nvSpPr>
          <p:spPr bwMode="auto">
            <a:xfrm>
              <a:off x="391" y="2692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传播方向</a:t>
              </a:r>
              <a:endPara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566298" name="Text Box 26"/>
            <p:cNvSpPr txBox="1">
              <a:spLocks noChangeArrowheads="1"/>
            </p:cNvSpPr>
            <p:nvPr/>
          </p:nvSpPr>
          <p:spPr bwMode="auto">
            <a:xfrm>
              <a:off x="165" y="1745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振动方向</a:t>
              </a:r>
              <a:endPara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grpSp>
          <p:nvGrpSpPr>
            <p:cNvPr id="566301" name="Group 29"/>
            <p:cNvGrpSpPr/>
            <p:nvPr/>
          </p:nvGrpSpPr>
          <p:grpSpPr bwMode="auto">
            <a:xfrm>
              <a:off x="2175" y="1410"/>
              <a:ext cx="1598" cy="1884"/>
              <a:chOff x="1968" y="1410"/>
              <a:chExt cx="1598" cy="1884"/>
            </a:xfrm>
          </p:grpSpPr>
          <p:pic>
            <p:nvPicPr>
              <p:cNvPr id="566284" name="Picture 12" descr="横波A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8" y="1410"/>
                <a:ext cx="1578" cy="1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6285" name="Line 13"/>
              <p:cNvSpPr>
                <a:spLocks noChangeShapeType="1"/>
              </p:cNvSpPr>
              <p:nvPr/>
            </p:nvSpPr>
            <p:spPr bwMode="auto">
              <a:xfrm>
                <a:off x="2190" y="2780"/>
                <a:ext cx="48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286" name="Freeform 14"/>
              <p:cNvSpPr/>
              <p:nvPr/>
            </p:nvSpPr>
            <p:spPr bwMode="auto">
              <a:xfrm>
                <a:off x="2068" y="2196"/>
                <a:ext cx="242" cy="282"/>
              </a:xfrm>
              <a:custGeom>
                <a:avLst/>
                <a:gdLst>
                  <a:gd name="T0" fmla="*/ 0 w 271"/>
                  <a:gd name="T1" fmla="*/ 285 h 285"/>
                  <a:gd name="T2" fmla="*/ 271 w 271"/>
                  <a:gd name="T3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71" h="285">
                    <a:moveTo>
                      <a:pt x="0" y="285"/>
                    </a:moveTo>
                    <a:lnTo>
                      <a:pt x="271" y="0"/>
                    </a:lnTo>
                  </a:path>
                </a:pathLst>
              </a:custGeom>
              <a:noFill/>
              <a:ln w="28575" cmpd="sng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287" name="Text Box 15"/>
              <p:cNvSpPr txBox="1">
                <a:spLocks noChangeArrowheads="1"/>
              </p:cNvSpPr>
              <p:nvPr/>
            </p:nvSpPr>
            <p:spPr bwMode="auto">
              <a:xfrm>
                <a:off x="2014" y="2779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传播方向</a:t>
                </a:r>
                <a:endParaRPr kumimoji="1" lang="zh-CN" altLang="en-US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566299" name="Text Box 27"/>
              <p:cNvSpPr txBox="1">
                <a:spLocks noChangeArrowheads="1"/>
              </p:cNvSpPr>
              <p:nvPr/>
            </p:nvSpPr>
            <p:spPr bwMode="auto">
              <a:xfrm>
                <a:off x="1968" y="1908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振动方向</a:t>
                </a:r>
                <a:endParaRPr kumimoji="1" lang="zh-CN" altLang="en-US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</p:grpSp>
        <p:grpSp>
          <p:nvGrpSpPr>
            <p:cNvPr id="566311" name="Group 39"/>
            <p:cNvGrpSpPr/>
            <p:nvPr/>
          </p:nvGrpSpPr>
          <p:grpSpPr bwMode="auto">
            <a:xfrm>
              <a:off x="3841" y="1410"/>
              <a:ext cx="1659" cy="1884"/>
              <a:chOff x="3724" y="1410"/>
              <a:chExt cx="1659" cy="1884"/>
            </a:xfrm>
          </p:grpSpPr>
          <p:sp>
            <p:nvSpPr>
              <p:cNvPr id="566290" name="Line 18"/>
              <p:cNvSpPr>
                <a:spLocks noChangeShapeType="1"/>
              </p:cNvSpPr>
              <p:nvPr/>
            </p:nvSpPr>
            <p:spPr bwMode="auto">
              <a:xfrm>
                <a:off x="4283" y="2358"/>
                <a:ext cx="570" cy="0"/>
              </a:xfrm>
              <a:prstGeom prst="line">
                <a:avLst/>
              </a:prstGeom>
              <a:noFill/>
              <a:ln w="57150">
                <a:pattFill prst="pct60">
                  <a:fgClr>
                    <a:srgbClr val="363636"/>
                  </a:fgClr>
                  <a:bgClr>
                    <a:srgbClr val="FFFFFF"/>
                  </a:bgClr>
                </a:patt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566304" name="Picture 32" descr="横波A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43" r="14828"/>
              <a:stretch>
                <a:fillRect/>
              </a:stretch>
            </p:blipFill>
            <p:spPr bwMode="auto">
              <a:xfrm>
                <a:off x="4830" y="1410"/>
                <a:ext cx="376" cy="1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6289" name="Line 17"/>
              <p:cNvSpPr>
                <a:spLocks noChangeShapeType="1"/>
              </p:cNvSpPr>
              <p:nvPr/>
            </p:nvSpPr>
            <p:spPr bwMode="auto">
              <a:xfrm>
                <a:off x="3993" y="2163"/>
                <a:ext cx="30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293" name="Line 21"/>
              <p:cNvSpPr>
                <a:spLocks noChangeShapeType="1"/>
              </p:cNvSpPr>
              <p:nvPr/>
            </p:nvSpPr>
            <p:spPr bwMode="auto">
              <a:xfrm flipV="1">
                <a:off x="5032" y="2358"/>
                <a:ext cx="351" cy="2"/>
              </a:xfrm>
              <a:prstGeom prst="line">
                <a:avLst/>
              </a:prstGeom>
              <a:noFill/>
              <a:ln w="57150">
                <a:pattFill prst="pct60">
                  <a:fgClr>
                    <a:srgbClr val="363636"/>
                  </a:fgClr>
                  <a:bgClr>
                    <a:srgbClr val="FFFFFF"/>
                  </a:bgClr>
                </a:patt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295" name="Text Box 23"/>
              <p:cNvSpPr txBox="1">
                <a:spLocks noChangeArrowheads="1"/>
              </p:cNvSpPr>
              <p:nvPr/>
            </p:nvSpPr>
            <p:spPr bwMode="auto">
              <a:xfrm>
                <a:off x="3724" y="1851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振动方向</a:t>
                </a:r>
                <a:endParaRPr kumimoji="1" lang="zh-CN" altLang="en-US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566296" name="Text Box 24"/>
              <p:cNvSpPr txBox="1">
                <a:spLocks noChangeArrowheads="1"/>
              </p:cNvSpPr>
              <p:nvPr/>
            </p:nvSpPr>
            <p:spPr bwMode="auto">
              <a:xfrm>
                <a:off x="3813" y="2578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传播方向</a:t>
                </a:r>
                <a:endParaRPr kumimoji="1" lang="zh-CN" altLang="en-US" sz="2400" b="1">
                  <a:solidFill>
                    <a:srgbClr val="00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566297" name="Line 25"/>
              <p:cNvSpPr>
                <a:spLocks noChangeShapeType="1"/>
              </p:cNvSpPr>
              <p:nvPr/>
            </p:nvSpPr>
            <p:spPr bwMode="auto">
              <a:xfrm>
                <a:off x="4082" y="2578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309" name="Rectangle 37"/>
              <p:cNvSpPr>
                <a:spLocks noChangeArrowheads="1"/>
              </p:cNvSpPr>
              <p:nvPr/>
            </p:nvSpPr>
            <p:spPr bwMode="auto">
              <a:xfrm>
                <a:off x="4794" y="2184"/>
                <a:ext cx="45" cy="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6310" name="Rectangle 38"/>
              <p:cNvSpPr>
                <a:spLocks noChangeArrowheads="1"/>
              </p:cNvSpPr>
              <p:nvPr/>
            </p:nvSpPr>
            <p:spPr bwMode="auto">
              <a:xfrm>
                <a:off x="4978" y="2252"/>
                <a:ext cx="45" cy="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66318" name="Rectangle 46"/>
          <p:cNvSpPr>
            <a:spLocks noChangeArrowheads="1"/>
          </p:cNvSpPr>
          <p:nvPr/>
        </p:nvSpPr>
        <p:spPr bwMode="auto">
          <a:xfrm>
            <a:off x="129486" y="194916"/>
            <a:ext cx="61388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、实验原理</a:t>
            </a:r>
            <a:r>
              <a:rPr lang="en-US" altLang="zh-CN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zh-CN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光的偏振性</a:t>
            </a:r>
            <a:endParaRPr lang="zh-CN" altLang="en-US" sz="28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ChangeArrowheads="1"/>
          </p:cNvSpPr>
          <p:nvPr/>
        </p:nvSpPr>
        <p:spPr bwMode="auto">
          <a:xfrm>
            <a:off x="648736" y="1887252"/>
            <a:ext cx="101229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自然光可以分解成没有恒定相位差的互相垂直的两个光振动的传播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567343" name="Group 47"/>
          <p:cNvGrpSpPr/>
          <p:nvPr/>
        </p:nvGrpSpPr>
        <p:grpSpPr bwMode="auto">
          <a:xfrm>
            <a:off x="8204406" y="3232836"/>
            <a:ext cx="3167062" cy="1789113"/>
            <a:chOff x="3727" y="2408"/>
            <a:chExt cx="1995" cy="1127"/>
          </a:xfrm>
        </p:grpSpPr>
        <p:sp>
          <p:nvSpPr>
            <p:cNvPr id="567300" name="Text Box 4"/>
            <p:cNvSpPr txBox="1">
              <a:spLocks noChangeArrowheads="1"/>
            </p:cNvSpPr>
            <p:nvPr/>
          </p:nvSpPr>
          <p:spPr bwMode="auto">
            <a:xfrm>
              <a:off x="3745" y="3283"/>
              <a:ext cx="92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FF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自然光图示</a:t>
              </a:r>
              <a:endPara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pSp>
          <p:nvGrpSpPr>
            <p:cNvPr id="567342" name="Group 46"/>
            <p:cNvGrpSpPr/>
            <p:nvPr/>
          </p:nvGrpSpPr>
          <p:grpSpPr bwMode="auto">
            <a:xfrm>
              <a:off x="3727" y="2408"/>
              <a:ext cx="1995" cy="544"/>
              <a:chOff x="3787" y="2726"/>
              <a:chExt cx="1995" cy="544"/>
            </a:xfrm>
          </p:grpSpPr>
          <p:sp>
            <p:nvSpPr>
              <p:cNvPr id="567302" name="Line 6"/>
              <p:cNvSpPr>
                <a:spLocks noChangeShapeType="1"/>
              </p:cNvSpPr>
              <p:nvPr/>
            </p:nvSpPr>
            <p:spPr bwMode="auto">
              <a:xfrm>
                <a:off x="3787" y="2999"/>
                <a:ext cx="1995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303" name="Oval 7"/>
              <p:cNvSpPr>
                <a:spLocks noChangeArrowheads="1"/>
              </p:cNvSpPr>
              <p:nvPr/>
            </p:nvSpPr>
            <p:spPr bwMode="auto">
              <a:xfrm>
                <a:off x="3913" y="2954"/>
                <a:ext cx="90" cy="90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7304" name="Oval 8"/>
              <p:cNvSpPr>
                <a:spLocks noChangeArrowheads="1"/>
              </p:cNvSpPr>
              <p:nvPr/>
            </p:nvSpPr>
            <p:spPr bwMode="auto">
              <a:xfrm>
                <a:off x="4258" y="2953"/>
                <a:ext cx="90" cy="90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7305" name="Oval 9"/>
              <p:cNvSpPr>
                <a:spLocks noChangeArrowheads="1"/>
              </p:cNvSpPr>
              <p:nvPr/>
            </p:nvSpPr>
            <p:spPr bwMode="auto">
              <a:xfrm>
                <a:off x="4576" y="2953"/>
                <a:ext cx="90" cy="90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7306" name="Oval 10"/>
              <p:cNvSpPr>
                <a:spLocks noChangeArrowheads="1"/>
              </p:cNvSpPr>
              <p:nvPr/>
            </p:nvSpPr>
            <p:spPr bwMode="auto">
              <a:xfrm>
                <a:off x="4945" y="2952"/>
                <a:ext cx="92" cy="92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7307" name="Oval 11"/>
              <p:cNvSpPr>
                <a:spLocks noChangeArrowheads="1"/>
              </p:cNvSpPr>
              <p:nvPr/>
            </p:nvSpPr>
            <p:spPr bwMode="auto">
              <a:xfrm>
                <a:off x="5254" y="2953"/>
                <a:ext cx="92" cy="92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7308" name="Line 12"/>
              <p:cNvSpPr>
                <a:spLocks noChangeShapeType="1"/>
              </p:cNvSpPr>
              <p:nvPr/>
            </p:nvSpPr>
            <p:spPr bwMode="auto">
              <a:xfrm>
                <a:off x="4122" y="2726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309" name="Line 13"/>
              <p:cNvSpPr>
                <a:spLocks noChangeShapeType="1"/>
              </p:cNvSpPr>
              <p:nvPr/>
            </p:nvSpPr>
            <p:spPr bwMode="auto">
              <a:xfrm>
                <a:off x="4467" y="2726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310" name="Line 14"/>
              <p:cNvSpPr>
                <a:spLocks noChangeShapeType="1"/>
              </p:cNvSpPr>
              <p:nvPr/>
            </p:nvSpPr>
            <p:spPr bwMode="auto">
              <a:xfrm>
                <a:off x="4830" y="2726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311" name="Line 15"/>
              <p:cNvSpPr>
                <a:spLocks noChangeShapeType="1"/>
              </p:cNvSpPr>
              <p:nvPr/>
            </p:nvSpPr>
            <p:spPr bwMode="auto">
              <a:xfrm>
                <a:off x="5147" y="2726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312" name="Line 16"/>
              <p:cNvSpPr>
                <a:spLocks noChangeShapeType="1"/>
              </p:cNvSpPr>
              <p:nvPr/>
            </p:nvSpPr>
            <p:spPr bwMode="auto">
              <a:xfrm>
                <a:off x="5465" y="2726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67341" name="Group 45"/>
          <p:cNvGrpSpPr/>
          <p:nvPr/>
        </p:nvGrpSpPr>
        <p:grpSpPr bwMode="auto">
          <a:xfrm>
            <a:off x="503602" y="2718249"/>
            <a:ext cx="2225675" cy="1774825"/>
            <a:chOff x="307" y="2035"/>
            <a:chExt cx="1402" cy="1118"/>
          </a:xfrm>
        </p:grpSpPr>
        <p:sp>
          <p:nvSpPr>
            <p:cNvPr id="567314" name="Freeform 18"/>
            <p:cNvSpPr/>
            <p:nvPr/>
          </p:nvSpPr>
          <p:spPr bwMode="auto">
            <a:xfrm>
              <a:off x="967" y="2146"/>
              <a:ext cx="676" cy="538"/>
            </a:xfrm>
            <a:custGeom>
              <a:avLst/>
              <a:gdLst>
                <a:gd name="T0" fmla="*/ 0 w 744"/>
                <a:gd name="T1" fmla="*/ 622 h 622"/>
                <a:gd name="T2" fmla="*/ 744 w 744"/>
                <a:gd name="T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44" h="622">
                  <a:moveTo>
                    <a:pt x="0" y="622"/>
                  </a:moveTo>
                  <a:lnTo>
                    <a:pt x="74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7315" name="AutoShape 19"/>
            <p:cNvSpPr>
              <a:spLocks noChangeArrowheads="1"/>
            </p:cNvSpPr>
            <p:nvPr/>
          </p:nvSpPr>
          <p:spPr bwMode="auto">
            <a:xfrm rot="7917849">
              <a:off x="588" y="2032"/>
              <a:ext cx="840" cy="1402"/>
            </a:xfrm>
            <a:prstGeom prst="cube">
              <a:avLst>
                <a:gd name="adj" fmla="val 92324"/>
              </a:avLst>
            </a:prstGeom>
            <a:solidFill>
              <a:srgbClr val="EAEAEA"/>
            </a:solidFill>
            <a:ln>
              <a:noFill/>
            </a:ln>
            <a:effectLst>
              <a:prstShdw prst="shdw18" dist="17961" dir="13500000">
                <a:srgbClr val="EAEAEA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7316" name="Line 20"/>
            <p:cNvSpPr>
              <a:spLocks noChangeShapeType="1"/>
            </p:cNvSpPr>
            <p:nvPr/>
          </p:nvSpPr>
          <p:spPr bwMode="auto">
            <a:xfrm>
              <a:off x="968" y="2481"/>
              <a:ext cx="0" cy="455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7317" name="Line 21"/>
            <p:cNvSpPr>
              <a:spLocks noChangeShapeType="1"/>
            </p:cNvSpPr>
            <p:nvPr/>
          </p:nvSpPr>
          <p:spPr bwMode="auto">
            <a:xfrm>
              <a:off x="753" y="2703"/>
              <a:ext cx="445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7318" name="Line 22"/>
            <p:cNvSpPr>
              <a:spLocks noChangeShapeType="1"/>
            </p:cNvSpPr>
            <p:nvPr/>
          </p:nvSpPr>
          <p:spPr bwMode="auto">
            <a:xfrm>
              <a:off x="823" y="2544"/>
              <a:ext cx="288" cy="313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7319" name="Line 23"/>
            <p:cNvSpPr>
              <a:spLocks noChangeShapeType="1"/>
            </p:cNvSpPr>
            <p:nvPr/>
          </p:nvSpPr>
          <p:spPr bwMode="auto">
            <a:xfrm flipV="1">
              <a:off x="823" y="2572"/>
              <a:ext cx="288" cy="22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67320" name="Object 24"/>
            <p:cNvGraphicFramePr>
              <a:graphicFrameLocks noChangeAspect="1"/>
            </p:cNvGraphicFramePr>
            <p:nvPr/>
          </p:nvGraphicFramePr>
          <p:xfrm>
            <a:off x="1379" y="2035"/>
            <a:ext cx="202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8" name="Equation" r:id="rId1" imgW="127000" imgH="139700" progId="Equation.DSMT4">
                    <p:embed/>
                  </p:oleObj>
                </mc:Choice>
                <mc:Fallback>
                  <p:oleObj name="Equation" r:id="rId1" imgW="127000" imgH="139700" progId="Equation.DSMT4">
                    <p:embed/>
                    <p:pic>
                      <p:nvPicPr>
                        <p:cNvPr id="0" name="图片 3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9" y="2035"/>
                          <a:ext cx="202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7322" name="Freeform 26"/>
            <p:cNvSpPr/>
            <p:nvPr/>
          </p:nvSpPr>
          <p:spPr bwMode="auto">
            <a:xfrm>
              <a:off x="403" y="2701"/>
              <a:ext cx="571" cy="413"/>
            </a:xfrm>
            <a:custGeom>
              <a:avLst/>
              <a:gdLst>
                <a:gd name="T0" fmla="*/ 0 w 628"/>
                <a:gd name="T1" fmla="*/ 478 h 478"/>
                <a:gd name="T2" fmla="*/ 628 w 628"/>
                <a:gd name="T3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8" h="478">
                  <a:moveTo>
                    <a:pt x="0" y="478"/>
                  </a:moveTo>
                  <a:lnTo>
                    <a:pt x="628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7332" name="Rectangle 36"/>
          <p:cNvSpPr>
            <a:spLocks noChangeArrowheads="1"/>
          </p:cNvSpPr>
          <p:nvPr/>
        </p:nvSpPr>
        <p:spPr bwMode="auto">
          <a:xfrm>
            <a:off x="267364" y="1064891"/>
            <a:ext cx="1138316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、自然光：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在与光传播方向垂直的平面内，光矢量沿各个方向的平均值相等。</a:t>
            </a:r>
            <a:r>
              <a:rPr kumimoji="1" lang="zh-CN" altLang="en-US" sz="2400" b="1" dirty="0">
                <a:solidFill>
                  <a:srgbClr val="0099FF"/>
                </a:solidFill>
                <a:ea typeface="华文中宋" panose="02010600040101010101" pitchFamily="2" charset="-122"/>
              </a:rPr>
              <a:t>普通光源发光的是自然光</a:t>
            </a:r>
            <a:endParaRPr lang="zh-CN" altLang="en-US" sz="2400" b="1" dirty="0">
              <a:solidFill>
                <a:srgbClr val="0099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67333" name="AutoShape 37"/>
          <p:cNvSpPr>
            <a:spLocks noChangeArrowheads="1"/>
          </p:cNvSpPr>
          <p:nvPr/>
        </p:nvSpPr>
        <p:spPr bwMode="auto">
          <a:xfrm>
            <a:off x="2378115" y="3719988"/>
            <a:ext cx="1081088" cy="287338"/>
          </a:xfrm>
          <a:prstGeom prst="rightArrow">
            <a:avLst>
              <a:gd name="adj1" fmla="val 50000"/>
              <a:gd name="adj2" fmla="val 94061"/>
            </a:avLst>
          </a:prstGeom>
          <a:solidFill>
            <a:srgbClr val="00FFCC"/>
          </a:solidFill>
          <a:ln>
            <a:noFill/>
          </a:ln>
          <a:effectLst>
            <a:outerShdw sy="50000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FF99FF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7334" name="Rectangle 38"/>
          <p:cNvSpPr>
            <a:spLocks noChangeArrowheads="1"/>
          </p:cNvSpPr>
          <p:nvPr/>
        </p:nvSpPr>
        <p:spPr bwMode="auto">
          <a:xfrm>
            <a:off x="155875" y="248758"/>
            <a:ext cx="59009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三、实验原理</a:t>
            </a:r>
            <a:r>
              <a:rPr lang="en-US" altLang="zh-CN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zh-CN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光的偏振状态</a:t>
            </a:r>
            <a:endParaRPr lang="zh-CN" altLang="en-US" sz="28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7339" name="Group 43"/>
          <p:cNvGrpSpPr/>
          <p:nvPr/>
        </p:nvGrpSpPr>
        <p:grpSpPr bwMode="auto">
          <a:xfrm>
            <a:off x="3392975" y="2818288"/>
            <a:ext cx="2171700" cy="1803400"/>
            <a:chOff x="2037" y="2092"/>
            <a:chExt cx="1470" cy="1178"/>
          </a:xfrm>
        </p:grpSpPr>
        <p:sp>
          <p:nvSpPr>
            <p:cNvPr id="567335" name="Freeform 39"/>
            <p:cNvSpPr/>
            <p:nvPr/>
          </p:nvSpPr>
          <p:spPr bwMode="auto">
            <a:xfrm>
              <a:off x="2729" y="2256"/>
              <a:ext cx="676" cy="538"/>
            </a:xfrm>
            <a:custGeom>
              <a:avLst/>
              <a:gdLst>
                <a:gd name="T0" fmla="*/ 0 w 744"/>
                <a:gd name="T1" fmla="*/ 622 h 622"/>
                <a:gd name="T2" fmla="*/ 744 w 744"/>
                <a:gd name="T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44" h="622">
                  <a:moveTo>
                    <a:pt x="0" y="622"/>
                  </a:moveTo>
                  <a:lnTo>
                    <a:pt x="74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7326" name="Freeform 30"/>
            <p:cNvSpPr/>
            <p:nvPr/>
          </p:nvSpPr>
          <p:spPr bwMode="auto">
            <a:xfrm>
              <a:off x="2729" y="2233"/>
              <a:ext cx="708" cy="554"/>
            </a:xfrm>
            <a:custGeom>
              <a:avLst/>
              <a:gdLst>
                <a:gd name="T0" fmla="*/ 0 w 744"/>
                <a:gd name="T1" fmla="*/ 622 h 622"/>
                <a:gd name="T2" fmla="*/ 744 w 744"/>
                <a:gd name="T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44" h="622">
                  <a:moveTo>
                    <a:pt x="0" y="622"/>
                  </a:moveTo>
                  <a:lnTo>
                    <a:pt x="744" y="0"/>
                  </a:lnTo>
                </a:path>
              </a:pathLst>
            </a:custGeom>
            <a:solidFill>
              <a:srgbClr val="3BCDFB"/>
            </a:solidFill>
            <a:ln>
              <a:noFill/>
            </a:ln>
            <a:effectLst>
              <a:prstShdw prst="shdw17" dist="17961" dir="2700000">
                <a:srgbClr val="3BCDFB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28575">
                  <a:solidFill>
                    <a:schemeClr val="tx2"/>
                  </a:solidFill>
                  <a:round/>
                  <a:tailEnd type="stealth" w="lg" len="lg"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7327" name="AutoShape 31"/>
            <p:cNvSpPr>
              <a:spLocks noChangeArrowheads="1"/>
            </p:cNvSpPr>
            <p:nvPr/>
          </p:nvSpPr>
          <p:spPr bwMode="auto">
            <a:xfrm rot="7917849">
              <a:off x="2339" y="2103"/>
              <a:ext cx="865" cy="1470"/>
            </a:xfrm>
            <a:prstGeom prst="cube">
              <a:avLst>
                <a:gd name="adj" fmla="val 92324"/>
              </a:avLst>
            </a:prstGeom>
            <a:solidFill>
              <a:srgbClr val="EAEAEA"/>
            </a:solidFill>
            <a:ln>
              <a:noFill/>
            </a:ln>
            <a:effectLst>
              <a:prstShdw prst="shdw17" dist="17961" dir="2700000">
                <a:srgbClr val="EAEAEA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7328" name="Line 32"/>
            <p:cNvSpPr>
              <a:spLocks noChangeShapeType="1"/>
            </p:cNvSpPr>
            <p:nvPr/>
          </p:nvSpPr>
          <p:spPr bwMode="auto">
            <a:xfrm>
              <a:off x="2730" y="2579"/>
              <a:ext cx="0" cy="46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>
              <a:prstShdw prst="shdw17" dist="17961" dir="2700000">
                <a:srgbClr val="FF0066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7329" name="Line 33"/>
            <p:cNvSpPr>
              <a:spLocks noChangeShapeType="1"/>
            </p:cNvSpPr>
            <p:nvPr/>
          </p:nvSpPr>
          <p:spPr bwMode="auto">
            <a:xfrm>
              <a:off x="2505" y="2807"/>
              <a:ext cx="467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>
              <a:prstShdw prst="shdw17" dist="17961" dir="2700000">
                <a:srgbClr val="FF0066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7331" name="Freeform 35"/>
            <p:cNvSpPr/>
            <p:nvPr/>
          </p:nvSpPr>
          <p:spPr bwMode="auto">
            <a:xfrm>
              <a:off x="2138" y="2805"/>
              <a:ext cx="598" cy="426"/>
            </a:xfrm>
            <a:custGeom>
              <a:avLst/>
              <a:gdLst>
                <a:gd name="T0" fmla="*/ 0 w 628"/>
                <a:gd name="T1" fmla="*/ 478 h 478"/>
                <a:gd name="T2" fmla="*/ 628 w 628"/>
                <a:gd name="T3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8" h="478">
                  <a:moveTo>
                    <a:pt x="0" y="478"/>
                  </a:moveTo>
                  <a:lnTo>
                    <a:pt x="628" y="0"/>
                  </a:lnTo>
                </a:path>
              </a:pathLst>
            </a:custGeom>
            <a:solidFill>
              <a:srgbClr val="3BCDFB"/>
            </a:solidFill>
            <a:ln>
              <a:noFill/>
            </a:ln>
            <a:effectLst>
              <a:prstShdw prst="shdw17" dist="17961" dir="2700000">
                <a:srgbClr val="3BCDFB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28575">
                  <a:solidFill>
                    <a:schemeClr val="tx2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7336" name="Freeform 40"/>
            <p:cNvSpPr/>
            <p:nvPr/>
          </p:nvSpPr>
          <p:spPr bwMode="auto">
            <a:xfrm>
              <a:off x="2164" y="2798"/>
              <a:ext cx="571" cy="413"/>
            </a:xfrm>
            <a:custGeom>
              <a:avLst/>
              <a:gdLst>
                <a:gd name="T0" fmla="*/ 0 w 628"/>
                <a:gd name="T1" fmla="*/ 478 h 478"/>
                <a:gd name="T2" fmla="*/ 628 w 628"/>
                <a:gd name="T3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8" h="478">
                  <a:moveTo>
                    <a:pt x="0" y="478"/>
                  </a:moveTo>
                  <a:lnTo>
                    <a:pt x="628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67337" name="Object 41"/>
            <p:cNvGraphicFramePr>
              <a:graphicFrameLocks noChangeAspect="1"/>
            </p:cNvGraphicFramePr>
            <p:nvPr/>
          </p:nvGraphicFramePr>
          <p:xfrm>
            <a:off x="3203" y="2092"/>
            <a:ext cx="202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Equation" r:id="rId3" imgW="127000" imgH="139700" progId="Equation.DSMT4">
                    <p:embed/>
                  </p:oleObj>
                </mc:Choice>
                <mc:Fallback>
                  <p:oleObj name="Equation" r:id="rId3" imgW="127000" imgH="139700" progId="Equation.DSMT4">
                    <p:embed/>
                    <p:pic>
                      <p:nvPicPr>
                        <p:cNvPr id="0" name="图片 3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" y="2092"/>
                          <a:ext cx="202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6871436" y="3092297"/>
            <a:ext cx="1188000" cy="1188000"/>
            <a:chOff x="6537501" y="3193430"/>
            <a:chExt cx="1188000" cy="1188000"/>
          </a:xfrm>
        </p:grpSpPr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6537501" y="3193430"/>
              <a:ext cx="1188000" cy="1188000"/>
            </a:xfrm>
            <a:prstGeom prst="ellipse">
              <a:avLst/>
            </a:prstGeom>
            <a:noFill/>
            <a:ln w="38100">
              <a:solidFill>
                <a:srgbClr val="0099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auto">
            <a:xfrm>
              <a:off x="6738934" y="3379054"/>
              <a:ext cx="792000" cy="791353"/>
            </a:xfrm>
            <a:prstGeom prst="star8">
              <a:avLst>
                <a:gd name="adj" fmla="val 0"/>
              </a:avLst>
            </a:prstGeom>
            <a:solidFill>
              <a:schemeClr val="accent1"/>
            </a:solidFill>
            <a:ln w="28575">
              <a:solidFill>
                <a:srgbClr val="FF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11"/>
            <p:cNvSpPr>
              <a:spLocks noChangeShapeType="1"/>
            </p:cNvSpPr>
            <p:nvPr/>
          </p:nvSpPr>
          <p:spPr bwMode="auto">
            <a:xfrm>
              <a:off x="7129234" y="3422086"/>
              <a:ext cx="0" cy="720000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12"/>
            <p:cNvSpPr>
              <a:spLocks noChangeShapeType="1"/>
            </p:cNvSpPr>
            <p:nvPr/>
          </p:nvSpPr>
          <p:spPr bwMode="auto">
            <a:xfrm>
              <a:off x="6883289" y="3531398"/>
              <a:ext cx="540000" cy="540000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6787531" y="3784409"/>
              <a:ext cx="720000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14"/>
            <p:cNvSpPr/>
            <p:nvPr/>
          </p:nvSpPr>
          <p:spPr bwMode="auto">
            <a:xfrm>
              <a:off x="6883289" y="3531045"/>
              <a:ext cx="460214" cy="540353"/>
            </a:xfrm>
            <a:custGeom>
              <a:avLst/>
              <a:gdLst>
                <a:gd name="T0" fmla="*/ 433 w 433"/>
                <a:gd name="T1" fmla="*/ 0 h 583"/>
                <a:gd name="T2" fmla="*/ 0 w 433"/>
                <a:gd name="T3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3" h="583">
                  <a:moveTo>
                    <a:pt x="433" y="0"/>
                  </a:moveTo>
                  <a:lnTo>
                    <a:pt x="0" y="583"/>
                  </a:lnTo>
                </a:path>
              </a:pathLst>
            </a:custGeom>
            <a:noFill/>
            <a:ln w="9525">
              <a:solidFill>
                <a:srgbClr val="FF0066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7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7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7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8" grpId="0"/>
      <p:bldP spid="567332" grpId="0"/>
      <p:bldP spid="5673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Text Box 2"/>
          <p:cNvSpPr txBox="1">
            <a:spLocks noChangeArrowheads="1"/>
          </p:cNvSpPr>
          <p:nvPr/>
        </p:nvSpPr>
        <p:spPr bwMode="auto">
          <a:xfrm>
            <a:off x="236668" y="1052514"/>
            <a:ext cx="1181189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、偏振光：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自然光经过反射、吸收、折射后，可能会只保留某一方向的光振动或振动在某一方向较强，即偏振光。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404448" y="1916912"/>
            <a:ext cx="8424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(1)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：线偏振光：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振动只在某一方向上。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568333" name="Group 13"/>
          <p:cNvGrpSpPr/>
          <p:nvPr/>
        </p:nvGrpSpPr>
        <p:grpSpPr bwMode="auto">
          <a:xfrm>
            <a:off x="2622255" y="2755526"/>
            <a:ext cx="6381896" cy="1016355"/>
            <a:chOff x="1156" y="2840"/>
            <a:chExt cx="4400" cy="821"/>
          </a:xfrm>
        </p:grpSpPr>
        <p:sp>
          <p:nvSpPr>
            <p:cNvPr id="568335" name="Line 15"/>
            <p:cNvSpPr>
              <a:spLocks noChangeShapeType="1"/>
            </p:cNvSpPr>
            <p:nvPr/>
          </p:nvSpPr>
          <p:spPr bwMode="auto">
            <a:xfrm>
              <a:off x="1411" y="3103"/>
              <a:ext cx="1632" cy="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8336" name="Oval 16"/>
            <p:cNvSpPr>
              <a:spLocks noChangeArrowheads="1"/>
            </p:cNvSpPr>
            <p:nvPr/>
          </p:nvSpPr>
          <p:spPr bwMode="auto">
            <a:xfrm>
              <a:off x="5257" y="3022"/>
              <a:ext cx="90" cy="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00066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8337" name="Oval 17"/>
            <p:cNvSpPr>
              <a:spLocks noChangeArrowheads="1"/>
            </p:cNvSpPr>
            <p:nvPr/>
          </p:nvSpPr>
          <p:spPr bwMode="auto">
            <a:xfrm>
              <a:off x="4377" y="3022"/>
              <a:ext cx="90" cy="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00066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8338" name="Oval 18"/>
            <p:cNvSpPr>
              <a:spLocks noChangeArrowheads="1"/>
            </p:cNvSpPr>
            <p:nvPr/>
          </p:nvSpPr>
          <p:spPr bwMode="auto">
            <a:xfrm>
              <a:off x="4803" y="3021"/>
              <a:ext cx="92" cy="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00066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8339" name="Oval 19"/>
            <p:cNvSpPr>
              <a:spLocks noChangeArrowheads="1"/>
            </p:cNvSpPr>
            <p:nvPr/>
          </p:nvSpPr>
          <p:spPr bwMode="auto">
            <a:xfrm>
              <a:off x="3969" y="3022"/>
              <a:ext cx="92" cy="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00066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8340" name="Line 20"/>
            <p:cNvSpPr>
              <a:spLocks noChangeShapeType="1"/>
            </p:cNvSpPr>
            <p:nvPr/>
          </p:nvSpPr>
          <p:spPr bwMode="auto">
            <a:xfrm>
              <a:off x="1156" y="2840"/>
              <a:ext cx="0" cy="54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8341" name="Line 21"/>
            <p:cNvSpPr>
              <a:spLocks noChangeShapeType="1"/>
            </p:cNvSpPr>
            <p:nvPr/>
          </p:nvSpPr>
          <p:spPr bwMode="auto">
            <a:xfrm>
              <a:off x="1519" y="2840"/>
              <a:ext cx="0" cy="54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8342" name="Line 22"/>
            <p:cNvSpPr>
              <a:spLocks noChangeShapeType="1"/>
            </p:cNvSpPr>
            <p:nvPr/>
          </p:nvSpPr>
          <p:spPr bwMode="auto">
            <a:xfrm>
              <a:off x="1891" y="2841"/>
              <a:ext cx="0" cy="54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8343" name="Line 23"/>
            <p:cNvSpPr>
              <a:spLocks noChangeShapeType="1"/>
            </p:cNvSpPr>
            <p:nvPr/>
          </p:nvSpPr>
          <p:spPr bwMode="auto">
            <a:xfrm>
              <a:off x="2290" y="2840"/>
              <a:ext cx="0" cy="54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8344" name="Line 24"/>
            <p:cNvSpPr>
              <a:spLocks noChangeShapeType="1"/>
            </p:cNvSpPr>
            <p:nvPr/>
          </p:nvSpPr>
          <p:spPr bwMode="auto">
            <a:xfrm>
              <a:off x="2699" y="2840"/>
              <a:ext cx="0" cy="54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8345" name="Line 25"/>
            <p:cNvSpPr>
              <a:spLocks noChangeShapeType="1"/>
            </p:cNvSpPr>
            <p:nvPr/>
          </p:nvSpPr>
          <p:spPr bwMode="auto">
            <a:xfrm>
              <a:off x="4014" y="3067"/>
              <a:ext cx="1542" cy="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8346" name="Line 26"/>
            <p:cNvSpPr>
              <a:spLocks noChangeShapeType="1"/>
            </p:cNvSpPr>
            <p:nvPr/>
          </p:nvSpPr>
          <p:spPr bwMode="auto">
            <a:xfrm rot="19500000">
              <a:off x="3334" y="3067"/>
              <a:ext cx="499" cy="0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8347" name="Rectangle 27"/>
            <p:cNvSpPr>
              <a:spLocks noChangeArrowheads="1"/>
            </p:cNvSpPr>
            <p:nvPr/>
          </p:nvSpPr>
          <p:spPr bwMode="auto">
            <a:xfrm>
              <a:off x="2423" y="3338"/>
              <a:ext cx="1188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FF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线偏振光图示</a:t>
              </a:r>
              <a:endPara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155875" y="248758"/>
            <a:ext cx="59009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三、实验原理</a:t>
            </a:r>
            <a:r>
              <a:rPr lang="en-US" altLang="zh-CN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zh-CN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光的偏振状态</a:t>
            </a:r>
            <a:endParaRPr lang="zh-CN" altLang="en-US" sz="28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4214467" y="4512796"/>
            <a:ext cx="1358038" cy="827193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箭头连接符 109"/>
          <p:cNvCxnSpPr/>
          <p:nvPr/>
        </p:nvCxnSpPr>
        <p:spPr>
          <a:xfrm flipH="1">
            <a:off x="4946590" y="4671116"/>
            <a:ext cx="480138" cy="292456"/>
          </a:xfrm>
          <a:prstGeom prst="straightConnector1">
            <a:avLst/>
          </a:prstGeom>
          <a:ln w="28575">
            <a:solidFill>
              <a:srgbClr val="00B05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 rot="5400000">
            <a:off x="2327380" y="4963572"/>
            <a:ext cx="1082309" cy="0"/>
          </a:xfrm>
          <a:prstGeom prst="straightConnector1">
            <a:avLst/>
          </a:prstGeom>
          <a:ln w="28575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椭圆 113"/>
          <p:cNvSpPr/>
          <p:nvPr/>
        </p:nvSpPr>
        <p:spPr>
          <a:xfrm>
            <a:off x="7294093" y="4367935"/>
            <a:ext cx="989174" cy="989174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直接箭头连接符 114"/>
          <p:cNvCxnSpPr>
            <a:stCxn id="114" idx="7"/>
          </p:cNvCxnSpPr>
          <p:nvPr/>
        </p:nvCxnSpPr>
        <p:spPr>
          <a:xfrm flipH="1">
            <a:off x="7788680" y="4512796"/>
            <a:ext cx="349725" cy="349726"/>
          </a:xfrm>
          <a:prstGeom prst="straightConnector1">
            <a:avLst/>
          </a:prstGeom>
          <a:ln w="28575">
            <a:solidFill>
              <a:srgbClr val="00B05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4214467" y="5558720"/>
            <a:ext cx="1632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椭圆偏振光</a:t>
            </a:r>
            <a:endParaRPr lang="zh-CN" altLang="en-US" sz="20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7178599" y="5504727"/>
            <a:ext cx="1632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圆偏振光</a:t>
            </a:r>
            <a:endParaRPr lang="zh-CN" altLang="en-US" sz="20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2355808" y="5504727"/>
            <a:ext cx="1632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线偏振光</a:t>
            </a:r>
            <a:endParaRPr lang="zh-CN" altLang="en-US" sz="20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弧形 3"/>
          <p:cNvSpPr/>
          <p:nvPr/>
        </p:nvSpPr>
        <p:spPr>
          <a:xfrm>
            <a:off x="5159766" y="4540755"/>
            <a:ext cx="435727" cy="449146"/>
          </a:xfrm>
          <a:prstGeom prst="arc">
            <a:avLst>
              <a:gd name="adj1" fmla="val 17008151"/>
              <a:gd name="adj2" fmla="val 0"/>
            </a:avLst>
          </a:prstGeom>
          <a:ln w="19050"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0" name="弧形 119"/>
          <p:cNvSpPr/>
          <p:nvPr/>
        </p:nvSpPr>
        <p:spPr>
          <a:xfrm>
            <a:off x="7891477" y="4381278"/>
            <a:ext cx="435727" cy="449146"/>
          </a:xfrm>
          <a:prstGeom prst="arc">
            <a:avLst>
              <a:gd name="adj1" fmla="val 17008151"/>
              <a:gd name="adj2" fmla="val 0"/>
            </a:avLst>
          </a:prstGeom>
          <a:ln w="19050"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8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2" grpId="0"/>
      <p:bldP spid="568323" grpId="0"/>
      <p:bldP spid="109" grpId="0" animBg="1"/>
      <p:bldP spid="114" grpId="0" animBg="1"/>
      <p:bldP spid="116" grpId="0"/>
      <p:bldP spid="117" grpId="0"/>
      <p:bldP spid="118" grpId="0"/>
      <p:bldP spid="4" grpId="0" animBg="1"/>
      <p:bldP spid="1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245648" y="1245518"/>
            <a:ext cx="1156881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）部分偏振光：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振动在某一方向上比其他方向较强。</a:t>
            </a:r>
            <a:r>
              <a:rPr kumimoji="1"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部分偏振光可分解为两束振动方向相互垂直的、不等幅的、不相干的线偏振光。</a:t>
            </a:r>
            <a:endParaRPr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28" name="Group 8"/>
          <p:cNvGrpSpPr/>
          <p:nvPr/>
        </p:nvGrpSpPr>
        <p:grpSpPr bwMode="auto">
          <a:xfrm>
            <a:off x="1535091" y="3198199"/>
            <a:ext cx="1188000" cy="1188000"/>
            <a:chOff x="839" y="844"/>
            <a:chExt cx="1225" cy="1225"/>
          </a:xfrm>
        </p:grpSpPr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839" y="844"/>
              <a:ext cx="1225" cy="1225"/>
            </a:xfrm>
            <a:prstGeom prst="ellipse">
              <a:avLst/>
            </a:prstGeom>
            <a:noFill/>
            <a:ln w="38100">
              <a:solidFill>
                <a:srgbClr val="0099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AutoShape 10"/>
            <p:cNvSpPr>
              <a:spLocks noChangeArrowheads="1"/>
            </p:cNvSpPr>
            <p:nvPr/>
          </p:nvSpPr>
          <p:spPr bwMode="auto">
            <a:xfrm>
              <a:off x="1112" y="1026"/>
              <a:ext cx="589" cy="816"/>
            </a:xfrm>
            <a:prstGeom prst="star8">
              <a:avLst>
                <a:gd name="adj" fmla="val 0"/>
              </a:avLst>
            </a:prstGeom>
            <a:solidFill>
              <a:schemeClr val="accent1"/>
            </a:solidFill>
            <a:ln w="28575">
              <a:solidFill>
                <a:srgbClr val="FF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11"/>
            <p:cNvSpPr>
              <a:spLocks noChangeShapeType="1"/>
            </p:cNvSpPr>
            <p:nvPr/>
          </p:nvSpPr>
          <p:spPr bwMode="auto">
            <a:xfrm>
              <a:off x="1402" y="981"/>
              <a:ext cx="0" cy="907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1193" y="1135"/>
              <a:ext cx="454" cy="617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1112" y="1434"/>
              <a:ext cx="589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1185" y="1141"/>
              <a:ext cx="433" cy="583"/>
            </a:xfrm>
            <a:custGeom>
              <a:avLst/>
              <a:gdLst>
                <a:gd name="T0" fmla="*/ 433 w 433"/>
                <a:gd name="T1" fmla="*/ 0 h 583"/>
                <a:gd name="T2" fmla="*/ 0 w 433"/>
                <a:gd name="T3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3" h="583">
                  <a:moveTo>
                    <a:pt x="433" y="0"/>
                  </a:moveTo>
                  <a:lnTo>
                    <a:pt x="0" y="583"/>
                  </a:lnTo>
                </a:path>
              </a:pathLst>
            </a:custGeom>
            <a:noFill/>
            <a:ln w="9525">
              <a:solidFill>
                <a:srgbClr val="FF0066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724026" y="3233093"/>
            <a:ext cx="1188000" cy="1188000"/>
            <a:chOff x="4564070" y="3785204"/>
            <a:chExt cx="1944687" cy="1944689"/>
          </a:xfrm>
        </p:grpSpPr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5083182" y="4793267"/>
              <a:ext cx="862012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5500695" y="3929667"/>
              <a:ext cx="30162" cy="1679576"/>
            </a:xfrm>
            <a:custGeom>
              <a:avLst/>
              <a:gdLst>
                <a:gd name="T0" fmla="*/ 19 w 19"/>
                <a:gd name="T1" fmla="*/ 0 h 1058"/>
                <a:gd name="T2" fmla="*/ 0 w 19"/>
                <a:gd name="T3" fmla="*/ 105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1058">
                  <a:moveTo>
                    <a:pt x="19" y="0"/>
                  </a:moveTo>
                  <a:lnTo>
                    <a:pt x="0" y="1058"/>
                  </a:lnTo>
                </a:path>
              </a:pathLst>
            </a:custGeom>
            <a:solidFill>
              <a:srgbClr val="FFFFFF"/>
            </a:solidFill>
            <a:ln w="31750">
              <a:solidFill>
                <a:srgbClr val="FF0066"/>
              </a:solidFill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564070" y="3785204"/>
              <a:ext cx="1944687" cy="1944689"/>
            </a:xfrm>
            <a:prstGeom prst="ellipse">
              <a:avLst/>
            </a:prstGeom>
            <a:noFill/>
            <a:ln w="38100">
              <a:solidFill>
                <a:srgbClr val="0099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9" name="AutoShape 15"/>
          <p:cNvSpPr>
            <a:spLocks noChangeArrowheads="1"/>
          </p:cNvSpPr>
          <p:nvPr/>
        </p:nvSpPr>
        <p:spPr bwMode="auto">
          <a:xfrm>
            <a:off x="2862742" y="3551325"/>
            <a:ext cx="721633" cy="375419"/>
          </a:xfrm>
          <a:prstGeom prst="rightArrow">
            <a:avLst>
              <a:gd name="adj1" fmla="val 50000"/>
              <a:gd name="adj2" fmla="val 89978"/>
            </a:avLst>
          </a:prstGeom>
          <a:gradFill rotWithShape="1">
            <a:gsLst>
              <a:gs pos="0">
                <a:schemeClr val="bg1"/>
              </a:gs>
              <a:gs pos="50000">
                <a:srgbClr val="FF99FF"/>
              </a:gs>
              <a:gs pos="100000">
                <a:schemeClr val="bg1"/>
              </a:gs>
            </a:gsLst>
            <a:lin ang="2700000" scaled="1"/>
          </a:gradFill>
          <a:ln w="9525">
            <a:solidFill>
              <a:srgbClr val="FF99FF"/>
            </a:solidFill>
            <a:miter lim="800000"/>
          </a:ln>
          <a:effectLst>
            <a:outerShdw sy="50000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" name="Group 45"/>
          <p:cNvGrpSpPr/>
          <p:nvPr/>
        </p:nvGrpSpPr>
        <p:grpSpPr bwMode="auto">
          <a:xfrm>
            <a:off x="5464553" y="3186708"/>
            <a:ext cx="6349909" cy="1250371"/>
            <a:chOff x="785" y="3295"/>
            <a:chExt cx="4581" cy="842"/>
          </a:xfrm>
        </p:grpSpPr>
        <p:sp>
          <p:nvSpPr>
            <p:cNvPr id="41" name="Line 17"/>
            <p:cNvSpPr>
              <a:spLocks noChangeShapeType="1"/>
            </p:cNvSpPr>
            <p:nvPr/>
          </p:nvSpPr>
          <p:spPr bwMode="auto">
            <a:xfrm>
              <a:off x="1826" y="3295"/>
              <a:ext cx="0" cy="54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>
              <a:off x="2237" y="3295"/>
              <a:ext cx="0" cy="54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19"/>
            <p:cNvSpPr>
              <a:spLocks noChangeShapeType="1"/>
            </p:cNvSpPr>
            <p:nvPr/>
          </p:nvSpPr>
          <p:spPr bwMode="auto">
            <a:xfrm>
              <a:off x="2686" y="3295"/>
              <a:ext cx="0" cy="544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20"/>
            <p:cNvSpPr>
              <a:spLocks noChangeShapeType="1"/>
            </p:cNvSpPr>
            <p:nvPr/>
          </p:nvSpPr>
          <p:spPr bwMode="auto">
            <a:xfrm flipH="1">
              <a:off x="3325" y="3295"/>
              <a:ext cx="259" cy="589"/>
            </a:xfrm>
            <a:prstGeom prst="line">
              <a:avLst/>
            </a:prstGeom>
            <a:noFill/>
            <a:ln w="381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" name="Group 22"/>
            <p:cNvGrpSpPr/>
            <p:nvPr/>
          </p:nvGrpSpPr>
          <p:grpSpPr bwMode="auto">
            <a:xfrm>
              <a:off x="785" y="3324"/>
              <a:ext cx="4581" cy="813"/>
              <a:chOff x="748" y="709"/>
              <a:chExt cx="4581" cy="813"/>
            </a:xfrm>
          </p:grpSpPr>
          <p:sp>
            <p:nvSpPr>
              <p:cNvPr id="46" name="Line 23"/>
              <p:cNvSpPr>
                <a:spLocks noChangeShapeType="1"/>
              </p:cNvSpPr>
              <p:nvPr/>
            </p:nvSpPr>
            <p:spPr bwMode="auto">
              <a:xfrm>
                <a:off x="1415" y="935"/>
                <a:ext cx="1646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Oval 24"/>
              <p:cNvSpPr>
                <a:spLocks noChangeArrowheads="1"/>
              </p:cNvSpPr>
              <p:nvPr/>
            </p:nvSpPr>
            <p:spPr bwMode="auto">
              <a:xfrm>
                <a:off x="1489" y="889"/>
                <a:ext cx="74" cy="90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Oval 25"/>
              <p:cNvSpPr>
                <a:spLocks noChangeArrowheads="1"/>
              </p:cNvSpPr>
              <p:nvPr/>
            </p:nvSpPr>
            <p:spPr bwMode="auto">
              <a:xfrm>
                <a:off x="1639" y="890"/>
                <a:ext cx="74" cy="90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Oval 26"/>
              <p:cNvSpPr>
                <a:spLocks noChangeArrowheads="1"/>
              </p:cNvSpPr>
              <p:nvPr/>
            </p:nvSpPr>
            <p:spPr bwMode="auto">
              <a:xfrm>
                <a:off x="1845" y="890"/>
                <a:ext cx="75" cy="90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Oval 27"/>
              <p:cNvSpPr>
                <a:spLocks noChangeArrowheads="1"/>
              </p:cNvSpPr>
              <p:nvPr/>
            </p:nvSpPr>
            <p:spPr bwMode="auto">
              <a:xfrm>
                <a:off x="2013" y="890"/>
                <a:ext cx="76" cy="92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Oval 28"/>
              <p:cNvSpPr>
                <a:spLocks noChangeArrowheads="1"/>
              </p:cNvSpPr>
              <p:nvPr/>
            </p:nvSpPr>
            <p:spPr bwMode="auto">
              <a:xfrm>
                <a:off x="2313" y="890"/>
                <a:ext cx="75" cy="92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Line 29"/>
              <p:cNvSpPr>
                <a:spLocks noChangeShapeType="1"/>
              </p:cNvSpPr>
              <p:nvPr/>
            </p:nvSpPr>
            <p:spPr bwMode="auto">
              <a:xfrm>
                <a:off x="748" y="981"/>
                <a:ext cx="487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30"/>
              <p:cNvSpPr>
                <a:spLocks noChangeShapeType="1"/>
              </p:cNvSpPr>
              <p:nvPr/>
            </p:nvSpPr>
            <p:spPr bwMode="auto">
              <a:xfrm flipH="1">
                <a:off x="972" y="845"/>
                <a:ext cx="68" cy="29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Oval 31"/>
              <p:cNvSpPr>
                <a:spLocks noChangeArrowheads="1"/>
              </p:cNvSpPr>
              <p:nvPr/>
            </p:nvSpPr>
            <p:spPr bwMode="auto">
              <a:xfrm>
                <a:off x="2463" y="890"/>
                <a:ext cx="76" cy="92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32"/>
              <p:cNvSpPr>
                <a:spLocks noChangeShapeType="1"/>
              </p:cNvSpPr>
              <p:nvPr/>
            </p:nvSpPr>
            <p:spPr bwMode="auto">
              <a:xfrm>
                <a:off x="3706" y="981"/>
                <a:ext cx="1623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33"/>
              <p:cNvSpPr>
                <a:spLocks noChangeShapeType="1"/>
              </p:cNvSpPr>
              <p:nvPr/>
            </p:nvSpPr>
            <p:spPr bwMode="auto">
              <a:xfrm>
                <a:off x="3288" y="981"/>
                <a:ext cx="295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Oval 34"/>
              <p:cNvSpPr>
                <a:spLocks noChangeArrowheads="1"/>
              </p:cNvSpPr>
              <p:nvPr/>
            </p:nvSpPr>
            <p:spPr bwMode="auto">
              <a:xfrm>
                <a:off x="3805" y="935"/>
                <a:ext cx="73" cy="90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Oval 35"/>
              <p:cNvSpPr>
                <a:spLocks noChangeArrowheads="1"/>
              </p:cNvSpPr>
              <p:nvPr/>
            </p:nvSpPr>
            <p:spPr bwMode="auto">
              <a:xfrm>
                <a:off x="4211" y="935"/>
                <a:ext cx="73" cy="90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Oval 36"/>
              <p:cNvSpPr>
                <a:spLocks noChangeArrowheads="1"/>
              </p:cNvSpPr>
              <p:nvPr/>
            </p:nvSpPr>
            <p:spPr bwMode="auto">
              <a:xfrm>
                <a:off x="4617" y="935"/>
                <a:ext cx="75" cy="92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66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37"/>
              <p:cNvSpPr>
                <a:spLocks noChangeShapeType="1"/>
              </p:cNvSpPr>
              <p:nvPr/>
            </p:nvSpPr>
            <p:spPr bwMode="auto">
              <a:xfrm>
                <a:off x="3953" y="709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Line 38"/>
              <p:cNvSpPr>
                <a:spLocks noChangeShapeType="1"/>
              </p:cNvSpPr>
              <p:nvPr/>
            </p:nvSpPr>
            <p:spPr bwMode="auto">
              <a:xfrm>
                <a:off x="4543" y="709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Line 39"/>
              <p:cNvSpPr>
                <a:spLocks noChangeShapeType="1"/>
              </p:cNvSpPr>
              <p:nvPr/>
            </p:nvSpPr>
            <p:spPr bwMode="auto">
              <a:xfrm>
                <a:off x="4432" y="709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40"/>
              <p:cNvSpPr>
                <a:spLocks noChangeShapeType="1"/>
              </p:cNvSpPr>
              <p:nvPr/>
            </p:nvSpPr>
            <p:spPr bwMode="auto">
              <a:xfrm>
                <a:off x="4801" y="709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Line 41"/>
              <p:cNvSpPr>
                <a:spLocks noChangeShapeType="1"/>
              </p:cNvSpPr>
              <p:nvPr/>
            </p:nvSpPr>
            <p:spPr bwMode="auto">
              <a:xfrm>
                <a:off x="4912" y="709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Line 42"/>
              <p:cNvSpPr>
                <a:spLocks noChangeShapeType="1"/>
              </p:cNvSpPr>
              <p:nvPr/>
            </p:nvSpPr>
            <p:spPr bwMode="auto">
              <a:xfrm>
                <a:off x="4100" y="709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Rectangle 44"/>
              <p:cNvSpPr>
                <a:spLocks noChangeArrowheads="1"/>
              </p:cNvSpPr>
              <p:nvPr/>
            </p:nvSpPr>
            <p:spPr bwMode="auto">
              <a:xfrm>
                <a:off x="2245" y="1253"/>
                <a:ext cx="1428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部分偏振光图示</a:t>
                </a:r>
                <a:endParaRPr lang="zh-CN" altLang="en-US" sz="2000" b="1" dirty="0">
                  <a:solidFill>
                    <a:srgbClr val="FF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</p:grpSp>
      </p:grpSp>
      <p:sp>
        <p:nvSpPr>
          <p:cNvPr id="67" name="Rectangle 38"/>
          <p:cNvSpPr>
            <a:spLocks noChangeArrowheads="1"/>
          </p:cNvSpPr>
          <p:nvPr/>
        </p:nvSpPr>
        <p:spPr bwMode="auto">
          <a:xfrm>
            <a:off x="155875" y="248758"/>
            <a:ext cx="59009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三、实验原理</a:t>
            </a:r>
            <a:r>
              <a:rPr lang="en-US" altLang="zh-CN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zh-CN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800" b="1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光的偏振状态</a:t>
            </a:r>
            <a:endParaRPr lang="zh-CN" altLang="en-US" sz="2800" b="1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9" grpId="0" animBg="1"/>
    </p:bldLst>
  </p:timing>
</p:sld>
</file>

<file path=ppt/theme/theme1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6606</Words>
  <Application>WPS 演示</Application>
  <PresentationFormat>宽屏</PresentationFormat>
  <Paragraphs>967</Paragraphs>
  <Slides>28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23</vt:i4>
      </vt:variant>
      <vt:variant>
        <vt:lpstr>幻灯片标题</vt:lpstr>
      </vt:variant>
      <vt:variant>
        <vt:i4>28</vt:i4>
      </vt:variant>
    </vt:vector>
  </HeadingPairs>
  <TitlesOfParts>
    <vt:vector size="69" baseType="lpstr">
      <vt:lpstr>Arial</vt:lpstr>
      <vt:lpstr>宋体</vt:lpstr>
      <vt:lpstr>Wingdings</vt:lpstr>
      <vt:lpstr>华文中宋</vt:lpstr>
      <vt:lpstr>Times New Roman</vt:lpstr>
      <vt:lpstr>华文隶书</vt:lpstr>
      <vt:lpstr>Arial Unicode MS</vt:lpstr>
      <vt:lpstr>PingFang SC</vt:lpstr>
      <vt:lpstr>Segoe Print</vt:lpstr>
      <vt:lpstr>微软雅黑</vt:lpstr>
      <vt:lpstr>Cambria Math</vt:lpstr>
      <vt:lpstr>楷体_GB2312</vt:lpstr>
      <vt:lpstr>新宋体</vt:lpstr>
      <vt:lpstr>Calibri</vt:lpstr>
      <vt:lpstr>等线</vt:lpstr>
      <vt:lpstr>华文行楷</vt:lpstr>
      <vt:lpstr>MS PGothic</vt:lpstr>
      <vt:lpstr>古瓶荷花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leaver</cp:lastModifiedBy>
  <cp:revision>157</cp:revision>
  <dcterms:created xsi:type="dcterms:W3CDTF">2020-05-29T01:44:00Z</dcterms:created>
  <dcterms:modified xsi:type="dcterms:W3CDTF">2022-04-07T00:49:27Z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A9DEFFC9D8D0407D8C5C5657CC696424</vt:lpwstr>
  </property>
  <property fmtid="{D5CDD505-2E9C-101B-9397-08002B2CF9AE}" pid="3" name="KSOProductBuildVer">
    <vt:lpwstr>2052-11.1.0.11566</vt:lpwstr>
  </property>
</Properties>
</file>